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3"/>
  </p:notesMasterIdLst>
  <p:sldIdLst>
    <p:sldId id="256" r:id="rId2"/>
    <p:sldId id="258" r:id="rId3"/>
    <p:sldId id="279" r:id="rId4"/>
    <p:sldId id="259" r:id="rId5"/>
    <p:sldId id="278" r:id="rId6"/>
    <p:sldId id="280" r:id="rId7"/>
    <p:sldId id="264" r:id="rId8"/>
    <p:sldId id="260" r:id="rId9"/>
    <p:sldId id="265" r:id="rId10"/>
    <p:sldId id="261" r:id="rId11"/>
    <p:sldId id="266" r:id="rId12"/>
    <p:sldId id="274" r:id="rId13"/>
    <p:sldId id="276" r:id="rId14"/>
    <p:sldId id="262" r:id="rId15"/>
    <p:sldId id="271" r:id="rId16"/>
    <p:sldId id="267" r:id="rId17"/>
    <p:sldId id="268" r:id="rId18"/>
    <p:sldId id="269" r:id="rId19"/>
    <p:sldId id="277" r:id="rId20"/>
    <p:sldId id="272" r:id="rId21"/>
    <p:sldId id="275"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p:scale>
          <a:sx n="100" d="100"/>
          <a:sy n="100" d="100"/>
        </p:scale>
        <p:origin x="-186" y="-72"/>
      </p:cViewPr>
      <p:guideLst>
        <p:guide orient="horz" pos="2160"/>
        <p:guide pos="2880"/>
      </p:guideLst>
    </p:cSldViewPr>
  </p:slideViewPr>
  <p:outlineViewPr>
    <p:cViewPr>
      <p:scale>
        <a:sx n="33" d="100"/>
        <a:sy n="33" d="100"/>
      </p:scale>
      <p:origin x="0" y="814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F3E220-8372-409D-B59D-E770A4C0A948}" type="datetimeFigureOut">
              <a:rPr lang="el-GR" smtClean="0"/>
              <a:t>12/12/2017</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2EFE12-6E0F-494C-A371-F37ADD0557F8}" type="slidenum">
              <a:rPr lang="el-GR" smtClean="0"/>
              <a:t>‹#›</a:t>
            </a:fld>
            <a:endParaRPr lang="el-GR"/>
          </a:p>
        </p:txBody>
      </p:sp>
    </p:spTree>
    <p:extLst>
      <p:ext uri="{BB962C8B-B14F-4D97-AF65-F5344CB8AC3E}">
        <p14:creationId xmlns:p14="http://schemas.microsoft.com/office/powerpoint/2010/main" val="3352392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7"/>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a:xfrm>
            <a:off x="457200" y="6356352"/>
            <a:ext cx="2133600" cy="365125"/>
          </a:xfrm>
          <a:prstGeom prst="rect">
            <a:avLst/>
          </a:prstGeom>
        </p:spPr>
        <p:txBody>
          <a:bodyPr/>
          <a:lstStyle/>
          <a:p>
            <a:fld id="{2E9B50A6-AA66-4530-B090-128BE13E78BE}" type="datetime1">
              <a:rPr lang="el-GR" smtClean="0"/>
              <a:t>12/12/2017</a:t>
            </a:fld>
            <a:endParaRPr lang="el-GR"/>
          </a:p>
        </p:txBody>
      </p:sp>
      <p:sp>
        <p:nvSpPr>
          <p:cNvPr id="5" name="Θέση υποσέλιδου 4"/>
          <p:cNvSpPr>
            <a:spLocks noGrp="1"/>
          </p:cNvSpPr>
          <p:nvPr>
            <p:ph type="ftr" sz="quarter" idx="11"/>
          </p:nvPr>
        </p:nvSpPr>
        <p:spPr/>
        <p:txBody>
          <a:bodyPr/>
          <a:lstStyle/>
          <a:p>
            <a:r>
              <a:rPr lang="el-GR" smtClean="0"/>
              <a:t>Μεταλυκειακό Έτος Τάξη Μαθητείας</a:t>
            </a:r>
            <a:endParaRPr lang="el-GR"/>
          </a:p>
        </p:txBody>
      </p:sp>
      <p:sp>
        <p:nvSpPr>
          <p:cNvPr id="6" name="Θέση αριθμού διαφάνειας 5"/>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1798604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a:xfrm>
            <a:off x="457200" y="6356352"/>
            <a:ext cx="2133600" cy="365125"/>
          </a:xfrm>
          <a:prstGeom prst="rect">
            <a:avLst/>
          </a:prstGeom>
        </p:spPr>
        <p:txBody>
          <a:bodyPr/>
          <a:lstStyle/>
          <a:p>
            <a:fld id="{C6DF1234-433B-4E8D-8684-0C2DEC7F10B1}" type="datetime1">
              <a:rPr lang="el-GR" smtClean="0"/>
              <a:t>12/12/2017</a:t>
            </a:fld>
            <a:endParaRPr lang="el-GR"/>
          </a:p>
        </p:txBody>
      </p:sp>
      <p:sp>
        <p:nvSpPr>
          <p:cNvPr id="5" name="Θέση υποσέλιδου 4"/>
          <p:cNvSpPr>
            <a:spLocks noGrp="1"/>
          </p:cNvSpPr>
          <p:nvPr>
            <p:ph type="ftr" sz="quarter" idx="11"/>
          </p:nvPr>
        </p:nvSpPr>
        <p:spPr/>
        <p:txBody>
          <a:bodyPr/>
          <a:lstStyle/>
          <a:p>
            <a:r>
              <a:rPr lang="el-GR" smtClean="0"/>
              <a:t>Μεταλυκειακό Έτος Τάξη Μαθητείας</a:t>
            </a:r>
            <a:endParaRPr lang="el-GR"/>
          </a:p>
        </p:txBody>
      </p:sp>
      <p:sp>
        <p:nvSpPr>
          <p:cNvPr id="6" name="Θέση αριθμού διαφάνειας 5"/>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213903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40"/>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40"/>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a:xfrm>
            <a:off x="457200" y="6356352"/>
            <a:ext cx="2133600" cy="365125"/>
          </a:xfrm>
          <a:prstGeom prst="rect">
            <a:avLst/>
          </a:prstGeom>
        </p:spPr>
        <p:txBody>
          <a:bodyPr/>
          <a:lstStyle/>
          <a:p>
            <a:fld id="{F19A9506-E415-45B7-A81D-D71995E158DE}" type="datetime1">
              <a:rPr lang="el-GR" smtClean="0"/>
              <a:t>12/12/2017</a:t>
            </a:fld>
            <a:endParaRPr lang="el-GR"/>
          </a:p>
        </p:txBody>
      </p:sp>
      <p:sp>
        <p:nvSpPr>
          <p:cNvPr id="5" name="Θέση υποσέλιδου 4"/>
          <p:cNvSpPr>
            <a:spLocks noGrp="1"/>
          </p:cNvSpPr>
          <p:nvPr>
            <p:ph type="ftr" sz="quarter" idx="11"/>
          </p:nvPr>
        </p:nvSpPr>
        <p:spPr/>
        <p:txBody>
          <a:bodyPr/>
          <a:lstStyle/>
          <a:p>
            <a:r>
              <a:rPr lang="el-GR" smtClean="0"/>
              <a:t>Μεταλυκειακό Έτος Τάξη Μαθητείας</a:t>
            </a:r>
            <a:endParaRPr lang="el-GR"/>
          </a:p>
        </p:txBody>
      </p:sp>
      <p:sp>
        <p:nvSpPr>
          <p:cNvPr id="6" name="Θέση αριθμού διαφάνειας 5"/>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122809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a:xfrm>
            <a:off x="457200" y="6356352"/>
            <a:ext cx="2133600" cy="365125"/>
          </a:xfrm>
          <a:prstGeom prst="rect">
            <a:avLst/>
          </a:prstGeom>
        </p:spPr>
        <p:txBody>
          <a:bodyPr/>
          <a:lstStyle/>
          <a:p>
            <a:fld id="{D4A542E9-0DCE-4DC7-9A85-1325A51D972B}" type="datetime1">
              <a:rPr lang="el-GR" smtClean="0"/>
              <a:t>12/12/2017</a:t>
            </a:fld>
            <a:endParaRPr lang="el-GR"/>
          </a:p>
        </p:txBody>
      </p:sp>
      <p:sp>
        <p:nvSpPr>
          <p:cNvPr id="5" name="Θέση υποσέλιδου 4"/>
          <p:cNvSpPr>
            <a:spLocks noGrp="1"/>
          </p:cNvSpPr>
          <p:nvPr>
            <p:ph type="ftr" sz="quarter" idx="11"/>
          </p:nvPr>
        </p:nvSpPr>
        <p:spPr/>
        <p:txBody>
          <a:bodyPr/>
          <a:lstStyle/>
          <a:p>
            <a:r>
              <a:rPr lang="el-GR" smtClean="0"/>
              <a:t>Μεταλυκειακό Έτος Τάξη Μαθητείας</a:t>
            </a:r>
            <a:endParaRPr lang="el-GR"/>
          </a:p>
        </p:txBody>
      </p:sp>
      <p:sp>
        <p:nvSpPr>
          <p:cNvPr id="6" name="Θέση αριθμού διαφάνειας 5"/>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12159446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2"/>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a:xfrm>
            <a:off x="457200" y="6356352"/>
            <a:ext cx="2133600" cy="365125"/>
          </a:xfrm>
          <a:prstGeom prst="rect">
            <a:avLst/>
          </a:prstGeom>
        </p:spPr>
        <p:txBody>
          <a:bodyPr/>
          <a:lstStyle/>
          <a:p>
            <a:fld id="{D25157D2-DBF9-467B-B93A-D5A0A1952129}" type="datetime1">
              <a:rPr lang="el-GR" smtClean="0"/>
              <a:t>12/12/2017</a:t>
            </a:fld>
            <a:endParaRPr lang="el-GR"/>
          </a:p>
        </p:txBody>
      </p:sp>
      <p:sp>
        <p:nvSpPr>
          <p:cNvPr id="5" name="Θέση υποσέλιδου 4"/>
          <p:cNvSpPr>
            <a:spLocks noGrp="1"/>
          </p:cNvSpPr>
          <p:nvPr>
            <p:ph type="ftr" sz="quarter" idx="11"/>
          </p:nvPr>
        </p:nvSpPr>
        <p:spPr/>
        <p:txBody>
          <a:bodyPr/>
          <a:lstStyle/>
          <a:p>
            <a:r>
              <a:rPr lang="el-GR" smtClean="0"/>
              <a:t>Μεταλυκειακό Έτος Τάξη Μαθητείας</a:t>
            </a:r>
            <a:endParaRPr lang="el-GR"/>
          </a:p>
        </p:txBody>
      </p:sp>
      <p:sp>
        <p:nvSpPr>
          <p:cNvPr id="6" name="Θέση αριθμού διαφάνειας 5"/>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179943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457200" y="6356352"/>
            <a:ext cx="2133600" cy="365125"/>
          </a:xfrm>
          <a:prstGeom prst="rect">
            <a:avLst/>
          </a:prstGeom>
        </p:spPr>
        <p:txBody>
          <a:bodyPr/>
          <a:lstStyle/>
          <a:p>
            <a:fld id="{E7A172F3-479C-4381-B8F2-95156F81E14C}" type="datetime1">
              <a:rPr lang="el-GR" smtClean="0"/>
              <a:t>12/12/2017</a:t>
            </a:fld>
            <a:endParaRPr lang="el-GR"/>
          </a:p>
        </p:txBody>
      </p:sp>
      <p:sp>
        <p:nvSpPr>
          <p:cNvPr id="6" name="Θέση υποσέλιδου 5"/>
          <p:cNvSpPr>
            <a:spLocks noGrp="1"/>
          </p:cNvSpPr>
          <p:nvPr>
            <p:ph type="ftr" sz="quarter" idx="11"/>
          </p:nvPr>
        </p:nvSpPr>
        <p:spPr/>
        <p:txBody>
          <a:bodyPr/>
          <a:lstStyle/>
          <a:p>
            <a:r>
              <a:rPr lang="el-GR" smtClean="0"/>
              <a:t>Μεταλυκειακό Έτος Τάξη Μαθητείας</a:t>
            </a:r>
            <a:endParaRPr lang="el-GR"/>
          </a:p>
        </p:txBody>
      </p:sp>
      <p:sp>
        <p:nvSpPr>
          <p:cNvPr id="7" name="Θέση αριθμού διαφάνειας 6"/>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3258660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a:xfrm>
            <a:off x="457200" y="6356352"/>
            <a:ext cx="2133600" cy="365125"/>
          </a:xfrm>
          <a:prstGeom prst="rect">
            <a:avLst/>
          </a:prstGeom>
        </p:spPr>
        <p:txBody>
          <a:bodyPr/>
          <a:lstStyle/>
          <a:p>
            <a:fld id="{446B89F8-FBC8-4C41-AEB7-5B828384BD2D}" type="datetime1">
              <a:rPr lang="el-GR" smtClean="0"/>
              <a:t>12/12/2017</a:t>
            </a:fld>
            <a:endParaRPr lang="el-GR"/>
          </a:p>
        </p:txBody>
      </p:sp>
      <p:sp>
        <p:nvSpPr>
          <p:cNvPr id="8" name="Θέση υποσέλιδου 7"/>
          <p:cNvSpPr>
            <a:spLocks noGrp="1"/>
          </p:cNvSpPr>
          <p:nvPr>
            <p:ph type="ftr" sz="quarter" idx="11"/>
          </p:nvPr>
        </p:nvSpPr>
        <p:spPr/>
        <p:txBody>
          <a:bodyPr/>
          <a:lstStyle/>
          <a:p>
            <a:r>
              <a:rPr lang="el-GR" smtClean="0"/>
              <a:t>Μεταλυκειακό Έτος Τάξη Μαθητείας</a:t>
            </a:r>
            <a:endParaRPr lang="el-GR"/>
          </a:p>
        </p:txBody>
      </p:sp>
      <p:sp>
        <p:nvSpPr>
          <p:cNvPr id="9" name="Θέση αριθμού διαφάνειας 8"/>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556046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a:xfrm>
            <a:off x="457200" y="6356352"/>
            <a:ext cx="2133600" cy="365125"/>
          </a:xfrm>
          <a:prstGeom prst="rect">
            <a:avLst/>
          </a:prstGeom>
        </p:spPr>
        <p:txBody>
          <a:bodyPr/>
          <a:lstStyle/>
          <a:p>
            <a:fld id="{E625C543-4839-4E0E-A8AD-9A4D7843BDB8}" type="datetime1">
              <a:rPr lang="el-GR" smtClean="0"/>
              <a:t>12/12/2017</a:t>
            </a:fld>
            <a:endParaRPr lang="el-GR"/>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108709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a:xfrm>
            <a:off x="457200" y="6356352"/>
            <a:ext cx="2133600" cy="365125"/>
          </a:xfrm>
          <a:prstGeom prst="rect">
            <a:avLst/>
          </a:prstGeom>
        </p:spPr>
        <p:txBody>
          <a:bodyPr/>
          <a:lstStyle/>
          <a:p>
            <a:fld id="{8F20EC85-DEAB-4517-BEB0-2803FEE8D6B3}" type="datetime1">
              <a:rPr lang="el-GR" smtClean="0"/>
              <a:t>12/12/2017</a:t>
            </a:fld>
            <a:endParaRPr lang="el-GR"/>
          </a:p>
        </p:txBody>
      </p:sp>
      <p:sp>
        <p:nvSpPr>
          <p:cNvPr id="3" name="Θέση υποσέλιδου 2"/>
          <p:cNvSpPr>
            <a:spLocks noGrp="1"/>
          </p:cNvSpPr>
          <p:nvPr>
            <p:ph type="ftr" sz="quarter" idx="11"/>
          </p:nvPr>
        </p:nvSpPr>
        <p:spPr/>
        <p:txBody>
          <a:bodyPr/>
          <a:lstStyle/>
          <a:p>
            <a:r>
              <a:rPr lang="el-GR" smtClean="0"/>
              <a:t>Μεταλυκειακό Έτος Τάξη Μαθητείας</a:t>
            </a:r>
            <a:endParaRPr lang="el-GR"/>
          </a:p>
        </p:txBody>
      </p:sp>
      <p:sp>
        <p:nvSpPr>
          <p:cNvPr id="4" name="Θέση αριθμού διαφάνειας 3"/>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15671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1"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a:xfrm>
            <a:off x="457200" y="6356352"/>
            <a:ext cx="2133600" cy="365125"/>
          </a:xfrm>
          <a:prstGeom prst="rect">
            <a:avLst/>
          </a:prstGeom>
        </p:spPr>
        <p:txBody>
          <a:bodyPr/>
          <a:lstStyle/>
          <a:p>
            <a:fld id="{2050AB67-5344-48B9-B559-37F6BEC0C9A2}" type="datetime1">
              <a:rPr lang="el-GR" smtClean="0"/>
              <a:t>12/12/2017</a:t>
            </a:fld>
            <a:endParaRPr lang="el-GR"/>
          </a:p>
        </p:txBody>
      </p:sp>
      <p:sp>
        <p:nvSpPr>
          <p:cNvPr id="6" name="Θέση υποσέλιδου 5"/>
          <p:cNvSpPr>
            <a:spLocks noGrp="1"/>
          </p:cNvSpPr>
          <p:nvPr>
            <p:ph type="ftr" sz="quarter" idx="11"/>
          </p:nvPr>
        </p:nvSpPr>
        <p:spPr/>
        <p:txBody>
          <a:bodyPr/>
          <a:lstStyle/>
          <a:p>
            <a:r>
              <a:rPr lang="el-GR" smtClean="0"/>
              <a:t>Μεταλυκειακό Έτος Τάξη Μαθητείας</a:t>
            </a:r>
            <a:endParaRPr lang="el-GR"/>
          </a:p>
        </p:txBody>
      </p:sp>
      <p:sp>
        <p:nvSpPr>
          <p:cNvPr id="7" name="Θέση αριθμού διαφάνειας 6"/>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155717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a:xfrm>
            <a:off x="457200" y="6356352"/>
            <a:ext cx="2133600" cy="365125"/>
          </a:xfrm>
          <a:prstGeom prst="rect">
            <a:avLst/>
          </a:prstGeom>
        </p:spPr>
        <p:txBody>
          <a:bodyPr/>
          <a:lstStyle/>
          <a:p>
            <a:fld id="{26B93EE2-E2E0-4588-A658-34A10DB504B7}" type="datetime1">
              <a:rPr lang="el-GR" smtClean="0"/>
              <a:t>12/12/2017</a:t>
            </a:fld>
            <a:endParaRPr lang="el-GR"/>
          </a:p>
        </p:txBody>
      </p:sp>
      <p:sp>
        <p:nvSpPr>
          <p:cNvPr id="6" name="Θέση υποσέλιδου 5"/>
          <p:cNvSpPr>
            <a:spLocks noGrp="1"/>
          </p:cNvSpPr>
          <p:nvPr>
            <p:ph type="ftr" sz="quarter" idx="11"/>
          </p:nvPr>
        </p:nvSpPr>
        <p:spPr/>
        <p:txBody>
          <a:bodyPr/>
          <a:lstStyle/>
          <a:p>
            <a:r>
              <a:rPr lang="el-GR" smtClean="0"/>
              <a:t>Μεταλυκειακό Έτος Τάξη Μαθητείας</a:t>
            </a:r>
            <a:endParaRPr lang="el-GR"/>
          </a:p>
        </p:txBody>
      </p:sp>
      <p:sp>
        <p:nvSpPr>
          <p:cNvPr id="7" name="Θέση αριθμού διαφάνειας 6"/>
          <p:cNvSpPr>
            <a:spLocks noGrp="1"/>
          </p:cNvSpPr>
          <p:nvPr>
            <p:ph type="sldNum" sz="quarter" idx="12"/>
          </p:nvPr>
        </p:nvSpPr>
        <p:spPr/>
        <p:txBody>
          <a:bodyPr/>
          <a:lstStyle/>
          <a:p>
            <a:fld id="{BE23240E-E09F-4337-848E-12889652BD19}" type="slidenum">
              <a:rPr lang="el-GR" smtClean="0"/>
              <a:t>‹#›</a:t>
            </a:fld>
            <a:endParaRPr lang="el-GR"/>
          </a:p>
        </p:txBody>
      </p:sp>
    </p:spTree>
    <p:extLst>
      <p:ext uri="{BB962C8B-B14F-4D97-AF65-F5344CB8AC3E}">
        <p14:creationId xmlns:p14="http://schemas.microsoft.com/office/powerpoint/2010/main" val="85980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υποσέλιδου 4"/>
          <p:cNvSpPr>
            <a:spLocks noGrp="1"/>
          </p:cNvSpPr>
          <p:nvPr>
            <p:ph type="ftr" sz="quarter" idx="3"/>
          </p:nvPr>
        </p:nvSpPr>
        <p:spPr>
          <a:xfrm>
            <a:off x="456394" y="6309320"/>
            <a:ext cx="145131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Μεταλυκειακό Έτος Τάξη Μαθητείας</a:t>
            </a:r>
            <a:endParaRPr lang="el-GR" dirty="0"/>
          </a:p>
        </p:txBody>
      </p:sp>
      <p:sp>
        <p:nvSpPr>
          <p:cNvPr id="6" name="Θέση αριθμού διαφάνειας 5"/>
          <p:cNvSpPr>
            <a:spLocks noGrp="1"/>
          </p:cNvSpPr>
          <p:nvPr>
            <p:ph type="sldNum" sz="quarter" idx="4"/>
          </p:nvPr>
        </p:nvSpPr>
        <p:spPr>
          <a:xfrm>
            <a:off x="8244408" y="6356352"/>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3240E-E09F-4337-848E-12889652BD19}" type="slidenum">
              <a:rPr lang="el-GR" smtClean="0"/>
              <a:t>‹#›</a:t>
            </a:fld>
            <a:endParaRPr lang="el-GR"/>
          </a:p>
        </p:txBody>
      </p:sp>
      <p:cxnSp>
        <p:nvCxnSpPr>
          <p:cNvPr id="8" name="Ευθεία γραμμή σύνδεσης 7"/>
          <p:cNvCxnSpPr/>
          <p:nvPr userDrawn="1"/>
        </p:nvCxnSpPr>
        <p:spPr>
          <a:xfrm>
            <a:off x="467545" y="6206432"/>
            <a:ext cx="8208912"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Εικόνα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483769" y="6273194"/>
            <a:ext cx="4176464" cy="545042"/>
          </a:xfrm>
          <a:prstGeom prst="rect">
            <a:avLst/>
          </a:prstGeom>
        </p:spPr>
      </p:pic>
    </p:spTree>
    <p:extLst>
      <p:ext uri="{BB962C8B-B14F-4D97-AF65-F5344CB8AC3E}">
        <p14:creationId xmlns:p14="http://schemas.microsoft.com/office/powerpoint/2010/main" val="285249886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3800" dirty="0" smtClean="0"/>
              <a:t>Μεταλυκειακό Έτος - Τάξη Μαθητείας</a:t>
            </a:r>
            <a:endParaRPr lang="el-GR" sz="3800" dirty="0"/>
          </a:p>
        </p:txBody>
      </p:sp>
      <p:sp>
        <p:nvSpPr>
          <p:cNvPr id="3" name="Υπότιτλος 2"/>
          <p:cNvSpPr>
            <a:spLocks noGrp="1"/>
          </p:cNvSpPr>
          <p:nvPr>
            <p:ph type="subTitle" idx="1"/>
          </p:nvPr>
        </p:nvSpPr>
        <p:spPr>
          <a:xfrm>
            <a:off x="899592" y="3886200"/>
            <a:ext cx="7416824" cy="1752600"/>
          </a:xfrm>
        </p:spPr>
        <p:txBody>
          <a:bodyPr>
            <a:normAutofit fontScale="70000" lnSpcReduction="20000"/>
          </a:bodyPr>
          <a:lstStyle/>
          <a:p>
            <a:r>
              <a:rPr lang="el-GR" b="1" dirty="0" smtClean="0"/>
              <a:t>Υλοποίηση </a:t>
            </a:r>
            <a:r>
              <a:rPr lang="el-GR" b="1" dirty="0"/>
              <a:t>και </a:t>
            </a:r>
            <a:r>
              <a:rPr lang="el-GR" b="1" dirty="0" smtClean="0"/>
              <a:t>Εφαρμογή </a:t>
            </a:r>
            <a:r>
              <a:rPr lang="el-GR" b="1" dirty="0"/>
              <a:t>Φυσικού Αντικειμένου και Διαχείρισης Οικονομικού Αντικειμένου </a:t>
            </a:r>
            <a:endParaRPr lang="el-GR" b="1" dirty="0" smtClean="0"/>
          </a:p>
          <a:p>
            <a:endParaRPr lang="el-GR" b="1" dirty="0" smtClean="0"/>
          </a:p>
          <a:p>
            <a:r>
              <a:rPr lang="el-GR" sz="2600" b="1" dirty="0" smtClean="0"/>
              <a:t>Πράξη: </a:t>
            </a:r>
            <a:r>
              <a:rPr lang="el-GR" sz="2600" b="1" dirty="0"/>
              <a:t>«Μαθητεία ΕΠΑΛ, ΣΕΚ και ΙΕΚ» </a:t>
            </a:r>
            <a:endParaRPr lang="el-GR" sz="2600" b="1" dirty="0" smtClean="0"/>
          </a:p>
          <a:p>
            <a:r>
              <a:rPr lang="el-GR" sz="2000" b="1" dirty="0" smtClean="0"/>
              <a:t>Ε. Π. «</a:t>
            </a:r>
            <a:r>
              <a:rPr lang="el-GR" sz="2000" b="1" dirty="0"/>
              <a:t>Ανάπτυξη Ανθρώπινου Δυναμικού, Εκπαίδευση και Δια Βίου Μάθηση 2014-2020</a:t>
            </a:r>
            <a:r>
              <a:rPr lang="el-GR" sz="2000" b="1" dirty="0" smtClean="0"/>
              <a:t>»</a:t>
            </a:r>
            <a:endParaRPr lang="el-GR" sz="2000" dirty="0"/>
          </a:p>
          <a:p>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168" y="191932"/>
            <a:ext cx="3076575" cy="885825"/>
          </a:xfrm>
          <a:prstGeom prst="rect">
            <a:avLst/>
          </a:prstGeom>
        </p:spPr>
      </p:pic>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191932"/>
            <a:ext cx="2240924" cy="1027024"/>
          </a:xfrm>
          <a:prstGeom prst="rect">
            <a:avLst/>
          </a:prstGeom>
        </p:spPr>
      </p:pic>
    </p:spTree>
    <p:extLst>
      <p:ext uri="{BB962C8B-B14F-4D97-AF65-F5344CB8AC3E}">
        <p14:creationId xmlns:p14="http://schemas.microsoft.com/office/powerpoint/2010/main" val="1009000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Μηνιαία παρουσιολόγια μαθητευόμενων στον Εργοδότη</a:t>
            </a:r>
            <a:endParaRPr lang="el-GR" dirty="0"/>
          </a:p>
        </p:txBody>
      </p:sp>
      <p:sp>
        <p:nvSpPr>
          <p:cNvPr id="3" name="Θέση περιεχομένου 2"/>
          <p:cNvSpPr>
            <a:spLocks noGrp="1"/>
          </p:cNvSpPr>
          <p:nvPr>
            <p:ph idx="1"/>
          </p:nvPr>
        </p:nvSpPr>
        <p:spPr>
          <a:xfrm>
            <a:off x="467544" y="1700808"/>
            <a:ext cx="8229600" cy="4525963"/>
          </a:xfrm>
        </p:spPr>
        <p:txBody>
          <a:bodyPr>
            <a:normAutofit fontScale="92500" lnSpcReduction="10000"/>
          </a:bodyPr>
          <a:lstStyle/>
          <a:p>
            <a:pPr lvl="0" algn="just"/>
            <a:r>
              <a:rPr lang="el-GR" sz="2200" dirty="0"/>
              <a:t>Ο εργοδότης συμπληρώνει </a:t>
            </a:r>
            <a:r>
              <a:rPr lang="el-GR" sz="2200" dirty="0" smtClean="0"/>
              <a:t>τις ώρες εργασίας </a:t>
            </a:r>
            <a:r>
              <a:rPr lang="el-GR" sz="2200" b="1" dirty="0" smtClean="0"/>
              <a:t>καθημερινά</a:t>
            </a:r>
            <a:r>
              <a:rPr lang="el-GR" sz="2200" dirty="0" smtClean="0"/>
              <a:t> </a:t>
            </a:r>
            <a:r>
              <a:rPr lang="el-GR" sz="2200" dirty="0"/>
              <a:t>μόνο για τις ημέρες που ο μαθητευόμενος οφείλει να είναι παρών </a:t>
            </a:r>
          </a:p>
          <a:p>
            <a:pPr lvl="0" algn="just"/>
            <a:r>
              <a:rPr lang="el-GR" sz="2200" dirty="0"/>
              <a:t>Όταν ο εργοδότης παραμένει κλειστός πχ αργίες, κλειστή επιχείρηση κλπ. αναγράφεται η αιτία μη λειτουργίας στην αντίστοιχη ημερομηνία </a:t>
            </a:r>
          </a:p>
          <a:p>
            <a:pPr lvl="0" algn="just"/>
            <a:r>
              <a:rPr lang="el-GR" sz="2200" dirty="0"/>
              <a:t>Σε περίπτωση απουσίας </a:t>
            </a:r>
            <a:r>
              <a:rPr lang="el-GR" sz="2200" dirty="0" smtClean="0"/>
              <a:t>αναγράφεται ο λόγος απουσίας. Χρήση κανονικής ή αναρρωτικής άδειας</a:t>
            </a:r>
          </a:p>
          <a:p>
            <a:pPr lvl="0" algn="just"/>
            <a:r>
              <a:rPr lang="el-GR" sz="2200" dirty="0" smtClean="0"/>
              <a:t>Ο </a:t>
            </a:r>
            <a:r>
              <a:rPr lang="el-GR" sz="2200" dirty="0"/>
              <a:t>μαθητευόμενος δεν δικαιούται να λείπει αδικαιολόγητα. Σε αυτήν την περίπτωση διακόπτεται η σύμβασης μαθητείας </a:t>
            </a:r>
            <a:r>
              <a:rPr lang="el-GR" sz="2200" dirty="0" smtClean="0"/>
              <a:t>του </a:t>
            </a:r>
          </a:p>
          <a:p>
            <a:pPr lvl="0" algn="just"/>
            <a:r>
              <a:rPr lang="el-GR" sz="2200" dirty="0" smtClean="0"/>
              <a:t>Ο </a:t>
            </a:r>
            <a:r>
              <a:rPr lang="el-GR" sz="2200" dirty="0"/>
              <a:t>μαθητευόμενος και ο εκπαιδευτής στο χώρο εργασίας υπογραφούν καθημερινά μόνο τις ημέρες που είναι παρών (δεν υπογράφουν εκ των υστέρων σε απουσίες κλπ.)  καθώς απαιτείται φυσική παρουσία για την υπογραφή</a:t>
            </a:r>
            <a:endParaRPr lang="el-GR" sz="2200" dirty="0" smtClean="0">
              <a:effectLst/>
            </a:endParaRPr>
          </a:p>
          <a:p>
            <a:pPr lvl="0" algn="just"/>
            <a:r>
              <a:rPr lang="el-GR" sz="2200" dirty="0"/>
              <a:t>Ο επόπτης εκπαιδευτικός και ο εκπαιδευτής στο χώρο εργασίας υπογράφουν το συμπληρωμένο παρουσιολόγιο</a:t>
            </a:r>
            <a:endParaRPr lang="el-GR" sz="2200" dirty="0" smtClean="0">
              <a:effectLst/>
            </a:endParaRP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10</a:t>
            </a:fld>
            <a:endParaRPr lang="el-GR"/>
          </a:p>
        </p:txBody>
      </p:sp>
    </p:spTree>
    <p:extLst>
      <p:ext uri="{BB962C8B-B14F-4D97-AF65-F5344CB8AC3E}">
        <p14:creationId xmlns:p14="http://schemas.microsoft.com/office/powerpoint/2010/main" val="3369387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Κλειστός Εργοδότης</a:t>
            </a:r>
            <a:endParaRPr lang="el-GR" dirty="0"/>
          </a:p>
        </p:txBody>
      </p:sp>
      <p:sp>
        <p:nvSpPr>
          <p:cNvPr id="3" name="Θέση περιεχομένου 2"/>
          <p:cNvSpPr>
            <a:spLocks noGrp="1"/>
          </p:cNvSpPr>
          <p:nvPr>
            <p:ph idx="1"/>
          </p:nvPr>
        </p:nvSpPr>
        <p:spPr/>
        <p:txBody>
          <a:bodyPr>
            <a:normAutofit/>
          </a:bodyPr>
          <a:lstStyle/>
          <a:p>
            <a:pPr algn="just"/>
            <a:r>
              <a:rPr lang="el-GR" sz="2400" dirty="0" smtClean="0"/>
              <a:t>Σε περίπτωση που ο εργοδότης παραμείνει κλειστός για χρονικό διάστημα τριών εβδομάδων ο μαθητευόμενος δύναται:</a:t>
            </a:r>
          </a:p>
          <a:p>
            <a:pPr lvl="1" algn="just"/>
            <a:r>
              <a:rPr lang="el-GR" sz="2200" dirty="0" smtClean="0"/>
              <a:t>Να κάνει χρήση του συνόλου της κανονικής του άδειας (12 εργάσιμες ημέρες) </a:t>
            </a:r>
          </a:p>
          <a:p>
            <a:pPr algn="just"/>
            <a:r>
              <a:rPr lang="el-GR" sz="2400" dirty="0" smtClean="0"/>
              <a:t>Αν ο εργοδότης παραμείνει κλειστός οποιοδήποτε χρονικό διάστημα και ο μαθητευόμενος δεν κάνει χρήση της κανονικής του άδειας </a:t>
            </a:r>
          </a:p>
          <a:p>
            <a:pPr lvl="1" algn="just"/>
            <a:r>
              <a:rPr lang="el-GR" sz="2200" dirty="0" smtClean="0"/>
              <a:t>Το πρόγραμμα Εκπαίδευσης στον χώρο Εργασίας συνεχίζεται με παράταση της σύμβασης, μέχρι την ολοκλήρωση 9 ημερολογιακών μηνών</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11</a:t>
            </a:fld>
            <a:endParaRPr lang="el-GR"/>
          </a:p>
        </p:txBody>
      </p:sp>
    </p:spTree>
    <p:extLst>
      <p:ext uri="{BB962C8B-B14F-4D97-AF65-F5344CB8AC3E}">
        <p14:creationId xmlns:p14="http://schemas.microsoft.com/office/powerpoint/2010/main" val="1559991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Διακοπή σύμβασης μαθητείας</a:t>
            </a:r>
            <a:endParaRPr lang="el-GR" dirty="0"/>
          </a:p>
        </p:txBody>
      </p:sp>
      <p:sp>
        <p:nvSpPr>
          <p:cNvPr id="3" name="Θέση περιεχομένου 2"/>
          <p:cNvSpPr>
            <a:spLocks noGrp="1"/>
          </p:cNvSpPr>
          <p:nvPr>
            <p:ph idx="1"/>
          </p:nvPr>
        </p:nvSpPr>
        <p:spPr/>
        <p:txBody>
          <a:bodyPr>
            <a:normAutofit fontScale="85000" lnSpcReduction="20000"/>
          </a:bodyPr>
          <a:lstStyle/>
          <a:p>
            <a:pPr lvl="0" algn="just"/>
            <a:r>
              <a:rPr lang="el-GR" b="1" dirty="0" smtClean="0"/>
              <a:t>Σε περίπτωση υπέρβασης των απουσιών ή οικειοθελούς αποχώρησης του μαθητευόμενου:</a:t>
            </a:r>
          </a:p>
          <a:p>
            <a:pPr lvl="1" algn="just"/>
            <a:r>
              <a:rPr lang="el-GR" dirty="0" smtClean="0"/>
              <a:t>Υπεύθυνη Δήλωση του μαθητευόμενου</a:t>
            </a:r>
          </a:p>
          <a:p>
            <a:pPr lvl="1" algn="just"/>
            <a:r>
              <a:rPr lang="el-GR" dirty="0" smtClean="0"/>
              <a:t>Εισήγηση του επόπτη εκπαιδευτικού στον Διευθυντή του ΕΠΑΛ</a:t>
            </a:r>
          </a:p>
          <a:p>
            <a:pPr lvl="1" algn="just"/>
            <a:r>
              <a:rPr lang="el-GR" dirty="0"/>
              <a:t>Έ</a:t>
            </a:r>
            <a:r>
              <a:rPr lang="el-GR" dirty="0" smtClean="0"/>
              <a:t>γγραφη </a:t>
            </a:r>
            <a:r>
              <a:rPr lang="el-GR" dirty="0"/>
              <a:t>ενημέρωση του εργοδότη, </a:t>
            </a:r>
            <a:r>
              <a:rPr lang="el-GR" dirty="0" smtClean="0"/>
              <a:t>ώστε </a:t>
            </a:r>
            <a:r>
              <a:rPr lang="el-GR" dirty="0"/>
              <a:t>να προβεί σε διαδικασίες καταγγελίας της σύμβασης</a:t>
            </a:r>
          </a:p>
          <a:p>
            <a:pPr lvl="0" algn="just"/>
            <a:r>
              <a:rPr lang="el-GR" b="1" dirty="0" smtClean="0"/>
              <a:t>Καταγγελία σύμβασης από τους συμβαλλόμενους:</a:t>
            </a:r>
          </a:p>
          <a:p>
            <a:pPr lvl="1" algn="just"/>
            <a:r>
              <a:rPr lang="el-GR" dirty="0" smtClean="0"/>
              <a:t>Ενημέρωση </a:t>
            </a:r>
            <a:r>
              <a:rPr lang="el-GR" dirty="0"/>
              <a:t>του μαθητευόμενου, του Περιφερειακού Διευθυντή ΠΔΕ, </a:t>
            </a:r>
            <a:r>
              <a:rPr lang="el-GR" dirty="0" smtClean="0"/>
              <a:t>του </a:t>
            </a:r>
            <a:r>
              <a:rPr lang="el-GR" dirty="0"/>
              <a:t>εργοδότη και του Διευθυντή του Κ.Π.Α. του Ο.Α.Ε.Δ. για να προβεί στις απαραίτητες </a:t>
            </a:r>
            <a:r>
              <a:rPr lang="el-GR" dirty="0" smtClean="0"/>
              <a:t>ενέργειες</a:t>
            </a:r>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12</a:t>
            </a:fld>
            <a:endParaRPr lang="el-GR"/>
          </a:p>
        </p:txBody>
      </p:sp>
    </p:spTree>
    <p:extLst>
      <p:ext uri="{BB962C8B-B14F-4D97-AF65-F5344CB8AC3E}">
        <p14:creationId xmlns:p14="http://schemas.microsoft.com/office/powerpoint/2010/main" val="645320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Απαιτούμενα Έντυπα/Ενέργειες για τη Διακοπή σύμβασης μαθητείας</a:t>
            </a:r>
            <a:endParaRPr lang="el-GR" sz="3200" dirty="0"/>
          </a:p>
        </p:txBody>
      </p:sp>
      <p:sp>
        <p:nvSpPr>
          <p:cNvPr id="3" name="Θέση περιεχομένου 2"/>
          <p:cNvSpPr>
            <a:spLocks noGrp="1"/>
          </p:cNvSpPr>
          <p:nvPr>
            <p:ph idx="1"/>
          </p:nvPr>
        </p:nvSpPr>
        <p:spPr>
          <a:xfrm>
            <a:off x="457200" y="1916832"/>
            <a:ext cx="8229600" cy="4209333"/>
          </a:xfrm>
        </p:spPr>
        <p:txBody>
          <a:bodyPr>
            <a:normAutofit/>
          </a:bodyPr>
          <a:lstStyle/>
          <a:p>
            <a:pPr lvl="0" algn="just"/>
            <a:r>
              <a:rPr lang="el-GR" sz="2400" dirty="0"/>
              <a:t>Ο μαθητευόμενος συμπληρώνει και υποβάλει στο ΕΠΑΛ Υπεύθυνη Δήλωση Διακοπής της μαθητείας</a:t>
            </a:r>
          </a:p>
          <a:p>
            <a:pPr lvl="0" algn="just"/>
            <a:r>
              <a:rPr lang="el-GR" sz="2400" dirty="0"/>
              <a:t>Ο εργοδότης υποβάλει στο ΕΡΓΑΝΗ το έντυπο «Ε3.4: Αναγγελία έναρξης/μεταβολών Σύμβασης Μαθητείας» και αποστέλλει αντίγραφο στο ΕΠΑΛ</a:t>
            </a:r>
          </a:p>
          <a:p>
            <a:pPr lvl="0" algn="just"/>
            <a:r>
              <a:rPr lang="el-GR" sz="2400" dirty="0"/>
              <a:t>Ο εργοδότης αποστέλλει την τελευταία υποβληθείσα ΑΠΔ στο ΕΠΑΛ</a:t>
            </a:r>
          </a:p>
          <a:p>
            <a:pPr lvl="0" algn="just"/>
            <a:r>
              <a:rPr lang="el-GR" sz="2400" dirty="0"/>
              <a:t>Ο μαθητευόμενος υποβάλει στο ΠΣΔΜ το απογραφικό δελτίο </a:t>
            </a:r>
            <a:r>
              <a:rPr lang="el-GR" sz="2400" dirty="0" smtClean="0"/>
              <a:t>εξόδου </a:t>
            </a:r>
            <a:r>
              <a:rPr lang="el-GR" sz="2400" dirty="0"/>
              <a:t>συμμετεχόντων ΕΚΤ</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13</a:t>
            </a:fld>
            <a:endParaRPr lang="el-GR"/>
          </a:p>
        </p:txBody>
      </p:sp>
    </p:spTree>
    <p:extLst>
      <p:ext uri="{BB962C8B-B14F-4D97-AF65-F5344CB8AC3E}">
        <p14:creationId xmlns:p14="http://schemas.microsoft.com/office/powerpoint/2010/main" val="4171659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Ημερολόγιο </a:t>
            </a:r>
            <a:r>
              <a:rPr lang="el-GR" dirty="0"/>
              <a:t>μάθησης </a:t>
            </a:r>
          </a:p>
        </p:txBody>
      </p:sp>
      <p:sp>
        <p:nvSpPr>
          <p:cNvPr id="3" name="Θέση περιεχομένου 2"/>
          <p:cNvSpPr>
            <a:spLocks noGrp="1"/>
          </p:cNvSpPr>
          <p:nvPr>
            <p:ph idx="1"/>
          </p:nvPr>
        </p:nvSpPr>
        <p:spPr>
          <a:xfrm>
            <a:off x="457200" y="1916832"/>
            <a:ext cx="8229600" cy="4209333"/>
          </a:xfrm>
        </p:spPr>
        <p:txBody>
          <a:bodyPr>
            <a:normAutofit fontScale="70000" lnSpcReduction="20000"/>
          </a:bodyPr>
          <a:lstStyle/>
          <a:p>
            <a:pPr lvl="0" algn="just"/>
            <a:r>
              <a:rPr lang="el-GR" dirty="0" smtClean="0"/>
              <a:t>Ο μαθητευόμενος </a:t>
            </a:r>
            <a:r>
              <a:rPr lang="el-GR" dirty="0"/>
              <a:t>συμπληρώνει το ημερολόγιο μάθησης </a:t>
            </a:r>
            <a:r>
              <a:rPr lang="el-GR" b="1" dirty="0"/>
              <a:t>καθημερινά</a:t>
            </a:r>
            <a:r>
              <a:rPr lang="el-GR" dirty="0"/>
              <a:t> μόνο για τις ημέρες που ο μαθητευόμενος οφείλει να είναι παρών καθώς απαιτείται φυσική παρουσία για την υπογραφή</a:t>
            </a:r>
          </a:p>
          <a:p>
            <a:pPr lvl="0" algn="just"/>
            <a:r>
              <a:rPr lang="el-GR" dirty="0"/>
              <a:t>Όταν ο εργοδότης παραμένει κλειστός πχ αργίες, κλειστή επιχείρηση κλπ. αναγράφεται η αιτία μη λειτουργίας στην αντίστοιχη ημερομηνία </a:t>
            </a:r>
          </a:p>
          <a:p>
            <a:pPr lvl="0" algn="just"/>
            <a:r>
              <a:rPr lang="el-GR" dirty="0"/>
              <a:t>Σε περίπτωση απουσίας του μαθητευόμενου αναγράφεται ο λόγος απουσίας (κανονική, αναρρωτική άδεια)</a:t>
            </a:r>
            <a:endParaRPr lang="el-GR" dirty="0" smtClean="0">
              <a:effectLst/>
            </a:endParaRPr>
          </a:p>
          <a:p>
            <a:pPr lvl="0" algn="just"/>
            <a:r>
              <a:rPr lang="el-GR" dirty="0" smtClean="0"/>
              <a:t>Ο εργοδότης και ο </a:t>
            </a:r>
            <a:r>
              <a:rPr lang="el-GR" dirty="0"/>
              <a:t>εκπαιδευτής στο χώρο εργασίας υπογράφει και σφραγίζει εβδομαδιαίως </a:t>
            </a:r>
            <a:r>
              <a:rPr lang="el-GR" dirty="0" smtClean="0"/>
              <a:t>το </a:t>
            </a:r>
            <a:r>
              <a:rPr lang="el-GR" dirty="0"/>
              <a:t>συμπληρωμένο </a:t>
            </a:r>
            <a:r>
              <a:rPr lang="el-GR" dirty="0" smtClean="0"/>
              <a:t>ημερολόγιο</a:t>
            </a:r>
          </a:p>
          <a:p>
            <a:pPr algn="just"/>
            <a:r>
              <a:rPr lang="el-GR" dirty="0" smtClean="0"/>
              <a:t>Πρωτοκόλληση και φύλαξη των πρωτότυπων Ημερολόγιων μάθησης  που αποστέλλουν οι εργοδότες  στο ΕΠΑΛ </a:t>
            </a:r>
          </a:p>
          <a:p>
            <a:pPr lvl="0" algn="just"/>
            <a:endParaRPr lang="el-GR" dirty="0" smtClean="0">
              <a:effectLst/>
            </a:endParaRP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14</a:t>
            </a:fld>
            <a:endParaRPr lang="el-GR"/>
          </a:p>
        </p:txBody>
      </p:sp>
    </p:spTree>
    <p:extLst>
      <p:ext uri="{BB962C8B-B14F-4D97-AF65-F5344CB8AC3E}">
        <p14:creationId xmlns:p14="http://schemas.microsoft.com/office/powerpoint/2010/main" val="3100806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Αποστολή από τον Εργοδότη στο ΕΠΑΛ</a:t>
            </a:r>
            <a:endParaRPr lang="el-GR" dirty="0"/>
          </a:p>
        </p:txBody>
      </p:sp>
      <p:sp>
        <p:nvSpPr>
          <p:cNvPr id="3" name="Θέση περιεχομένου 2"/>
          <p:cNvSpPr>
            <a:spLocks noGrp="1"/>
          </p:cNvSpPr>
          <p:nvPr>
            <p:ph idx="1"/>
          </p:nvPr>
        </p:nvSpPr>
        <p:spPr>
          <a:xfrm>
            <a:off x="457200" y="1844824"/>
            <a:ext cx="8229600" cy="4281341"/>
          </a:xfrm>
        </p:spPr>
        <p:txBody>
          <a:bodyPr>
            <a:normAutofit/>
          </a:bodyPr>
          <a:lstStyle/>
          <a:p>
            <a:pPr algn="just"/>
            <a:r>
              <a:rPr lang="el-GR" sz="2400" dirty="0" smtClean="0"/>
              <a:t>Πρωτότυπα Ημερολόγια Μάθησης</a:t>
            </a:r>
            <a:endParaRPr lang="el-GR" sz="2400" dirty="0"/>
          </a:p>
          <a:p>
            <a:pPr algn="just"/>
            <a:r>
              <a:rPr lang="el-GR" sz="2400" dirty="0" smtClean="0"/>
              <a:t>Πρωτότυπα Μηνιαία </a:t>
            </a:r>
            <a:r>
              <a:rPr lang="el-GR" sz="2400" dirty="0"/>
              <a:t>Δελτία απασχόλησης «Μεταλυκειακού Έτους - Τάξης Μαθητείας» (Παρουσιολόγιο για τον </a:t>
            </a:r>
            <a:r>
              <a:rPr lang="el-GR" sz="2400" dirty="0" smtClean="0"/>
              <a:t>εργοδότη)</a:t>
            </a:r>
          </a:p>
          <a:p>
            <a:pPr lvl="0" algn="just"/>
            <a:r>
              <a:rPr lang="el-GR" sz="2400" dirty="0" smtClean="0"/>
              <a:t>Αντίγραφο </a:t>
            </a:r>
            <a:r>
              <a:rPr lang="el-GR" sz="2400" dirty="0"/>
              <a:t>του έντυπου «Ε3.4 Αναγγελία Έναρξης/Μεταβολών Σύμβασης Μαθητείας» από το ΕΡΓΑΝΗ, στο ΕΠΑΛ/ΕΚ κατά την έναρξη και λήξη της </a:t>
            </a:r>
            <a:r>
              <a:rPr lang="el-GR" sz="2400" dirty="0" smtClean="0"/>
              <a:t>σύμβασης</a:t>
            </a:r>
          </a:p>
          <a:p>
            <a:pPr algn="just"/>
            <a:r>
              <a:rPr lang="el-GR" sz="2400" dirty="0" smtClean="0"/>
              <a:t>Αναλυτική Περιοδική Δήλωση (ΑΠΔ) του τελευταίου μήνα εργασίας σε περίπτωση διακοπής μαθητείας</a:t>
            </a:r>
          </a:p>
          <a:p>
            <a:pPr lvl="0"/>
            <a:endParaRPr lang="el-GR" dirty="0"/>
          </a:p>
          <a:p>
            <a:endParaRPr lang="el-GR" dirty="0" smtClean="0"/>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15</a:t>
            </a:fld>
            <a:endParaRPr lang="el-GR"/>
          </a:p>
        </p:txBody>
      </p:sp>
    </p:spTree>
    <p:extLst>
      <p:ext uri="{BB962C8B-B14F-4D97-AF65-F5344CB8AC3E}">
        <p14:creationId xmlns:p14="http://schemas.microsoft.com/office/powerpoint/2010/main" val="26167898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Αρχείο Πράξης του ΕΠΑΛ</a:t>
            </a:r>
            <a:endParaRPr lang="el-GR" dirty="0"/>
          </a:p>
        </p:txBody>
      </p:sp>
      <p:sp>
        <p:nvSpPr>
          <p:cNvPr id="3" name="Θέση περιεχομένου 2"/>
          <p:cNvSpPr>
            <a:spLocks noGrp="1"/>
          </p:cNvSpPr>
          <p:nvPr>
            <p:ph idx="1"/>
          </p:nvPr>
        </p:nvSpPr>
        <p:spPr/>
        <p:txBody>
          <a:bodyPr>
            <a:normAutofit fontScale="55000" lnSpcReduction="20000"/>
          </a:bodyPr>
          <a:lstStyle/>
          <a:p>
            <a:pPr marL="0" indent="0" algn="just">
              <a:buNone/>
            </a:pPr>
            <a:r>
              <a:rPr lang="el-GR" sz="3300" b="1" dirty="0" smtClean="0"/>
              <a:t>Στο αρχείο της Πράξης φυλάσσονται:</a:t>
            </a:r>
          </a:p>
          <a:p>
            <a:pPr algn="just"/>
            <a:r>
              <a:rPr lang="el-GR" sz="3300" dirty="0" smtClean="0"/>
              <a:t>Πρόσκληση της ΠΔΕ για την υποβολή αιτήσεων για συμμέτοχη στο «Μεταλυκειακό έτος - τάξη μαθητείας»</a:t>
            </a:r>
          </a:p>
          <a:p>
            <a:pPr algn="just"/>
            <a:r>
              <a:rPr lang="el-GR" sz="3300" dirty="0" smtClean="0"/>
              <a:t>Απόφαση συγκρότησης ομάδας επεξεργασίας αιτήσεων και ενστάσεων υποψηφίων μαθητευόμενων </a:t>
            </a:r>
          </a:p>
          <a:p>
            <a:pPr algn="just"/>
            <a:r>
              <a:rPr lang="el-GR" sz="3300" dirty="0" smtClean="0"/>
              <a:t>Πρακτικό ομάδας επεξεργασίας αιτήσεων και σύνταξης προσωρινού πίνακα κατάταξης υποψηφίων</a:t>
            </a:r>
          </a:p>
          <a:p>
            <a:pPr algn="just"/>
            <a:r>
              <a:rPr lang="el-GR" sz="3300" dirty="0"/>
              <a:t>Πρακτικό ομάδας επεξεργασίας των ενστάσεων και αντιστοίχησης των μαθητευομένων με συνημμένο τον τελικό πίνακα επιτυχόντων </a:t>
            </a:r>
          </a:p>
          <a:p>
            <a:pPr algn="just"/>
            <a:r>
              <a:rPr lang="el-GR" sz="3300" dirty="0"/>
              <a:t>Απόφαση λειτουργίας τμημάτων ΠΔΕ (ή Διευθυντή Επαγγελματικής Εκπαίδευσης ΥΠΠΕΘ για ολιγομελή τμήματα) </a:t>
            </a:r>
          </a:p>
          <a:p>
            <a:pPr algn="just"/>
            <a:r>
              <a:rPr lang="el-GR" sz="3300" dirty="0"/>
              <a:t>Πρακτικό συλλόγου διδασκόντων ΕΚ για ανάθεση διδασκαλίας εργαστηριακού μαθήματος και εποπτείας της μαθητείας στον εργασιακό χώρο</a:t>
            </a:r>
          </a:p>
          <a:p>
            <a:pPr algn="just"/>
            <a:r>
              <a:rPr lang="el-GR" sz="3300" dirty="0"/>
              <a:t>Δικαιολογητικά εκκαθάρισης οδοιπορικών εξόδων των εποπτών εκπαιδευτικών (περιγράφονται παρακάτω)</a:t>
            </a:r>
          </a:p>
          <a:p>
            <a:pPr marL="342900" lvl="1" indent="-342900" algn="just">
              <a:buFont typeface="Arial" panose="020B0604020202020204" pitchFamily="34" charset="0"/>
              <a:buChar char="•"/>
            </a:pPr>
            <a:r>
              <a:rPr lang="el-GR" sz="3300" dirty="0"/>
              <a:t>Όλα τα απαραίτητα έγγραφα για την ορθή εφαρμογή και υλοποίηση της τάξης μαθητείας </a:t>
            </a:r>
          </a:p>
          <a:p>
            <a:endParaRPr lang="el-GR" sz="3600"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16</a:t>
            </a:fld>
            <a:endParaRPr lang="el-GR"/>
          </a:p>
        </p:txBody>
      </p:sp>
    </p:spTree>
    <p:extLst>
      <p:ext uri="{BB962C8B-B14F-4D97-AF65-F5344CB8AC3E}">
        <p14:creationId xmlns:p14="http://schemas.microsoft.com/office/powerpoint/2010/main" val="2065127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Αρχείο μαθητευόμενου </a:t>
            </a:r>
            <a:br>
              <a:rPr lang="el-GR" dirty="0" smtClean="0"/>
            </a:br>
            <a:r>
              <a:rPr lang="el-GR" dirty="0" smtClean="0"/>
              <a:t>στο ΕΠΑΛ (1/2)</a:t>
            </a:r>
            <a:endParaRPr lang="el-GR" dirty="0"/>
          </a:p>
        </p:txBody>
      </p:sp>
      <p:sp>
        <p:nvSpPr>
          <p:cNvPr id="3" name="Θέση περιεχομένου 2"/>
          <p:cNvSpPr>
            <a:spLocks noGrp="1"/>
          </p:cNvSpPr>
          <p:nvPr>
            <p:ph idx="1"/>
          </p:nvPr>
        </p:nvSpPr>
        <p:spPr>
          <a:xfrm>
            <a:off x="467544" y="1700808"/>
            <a:ext cx="8229600" cy="4813995"/>
          </a:xfrm>
        </p:spPr>
        <p:txBody>
          <a:bodyPr>
            <a:normAutofit fontScale="62500" lnSpcReduction="20000"/>
          </a:bodyPr>
          <a:lstStyle/>
          <a:p>
            <a:pPr marL="0" indent="0" algn="just">
              <a:buNone/>
            </a:pPr>
            <a:r>
              <a:rPr lang="el-GR" b="1" dirty="0" smtClean="0"/>
              <a:t>Στο αρχείο της μαθητευόμενου φυλάσσονται:</a:t>
            </a:r>
          </a:p>
          <a:p>
            <a:pPr algn="just"/>
            <a:r>
              <a:rPr lang="el-GR" dirty="0" smtClean="0"/>
              <a:t>Αίτηση συμμετοχής και αίτηση εγγραφής μαθητευόμενου</a:t>
            </a:r>
          </a:p>
          <a:p>
            <a:pPr algn="just"/>
            <a:r>
              <a:rPr lang="el-GR" dirty="0" smtClean="0"/>
              <a:t>Πρωτότυπη σύμβαση μαθητείας</a:t>
            </a:r>
          </a:p>
          <a:p>
            <a:pPr algn="just"/>
            <a:r>
              <a:rPr lang="el-GR" dirty="0" smtClean="0"/>
              <a:t>Πρωτότυπα παρουσιολόγια στο ΕΠΑΛ/ΕΚ και παρουσιολόγια στον εργοδότη</a:t>
            </a:r>
          </a:p>
          <a:p>
            <a:pPr algn="just"/>
            <a:r>
              <a:rPr lang="el-GR" dirty="0" smtClean="0"/>
              <a:t>Πρωτότυπα Ημερολόγια μάθησης εργοδότη</a:t>
            </a:r>
          </a:p>
          <a:p>
            <a:pPr algn="just"/>
            <a:r>
              <a:rPr lang="el-GR" dirty="0" smtClean="0"/>
              <a:t>Πρωτότυπη έκθεση παρακολούθησης προγράμματος «Μεταλυκειακού έτους - τάξης μαθητείας» του επόπτη εκπαιδευτικού</a:t>
            </a:r>
          </a:p>
          <a:p>
            <a:pPr algn="just"/>
            <a:r>
              <a:rPr lang="el-GR" dirty="0" smtClean="0"/>
              <a:t>Αντίγραφο της 1ης σελίδας του βιβλιαρίου τραπέζης του μαθητευόμενου</a:t>
            </a:r>
          </a:p>
          <a:p>
            <a:pPr algn="just"/>
            <a:r>
              <a:rPr lang="el-GR" dirty="0" smtClean="0"/>
              <a:t>Έντυπο «Ατομικά Στοιχεία Μαθητευόμενου» (Υπόδειγμα 5)</a:t>
            </a:r>
          </a:p>
          <a:p>
            <a:pPr algn="just"/>
            <a:r>
              <a:rPr lang="el-GR" dirty="0" smtClean="0"/>
              <a:t>Απογραφικό δελτίο εισόδου και εξόδου συμμετεχόντων ΕΚΤ (χειρόγραφο ή εκτυπωμένο από το ΠΣΔΜ)</a:t>
            </a:r>
          </a:p>
          <a:p>
            <a:pPr algn="just"/>
            <a:r>
              <a:rPr lang="el-GR" dirty="0" smtClean="0"/>
              <a:t>Υπεύθυνη δήλωση μαθητευόμενου σε περίπτωση οικειοθελούς αποχώρησης από το πρόγραμμα μαθητείας</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17</a:t>
            </a:fld>
            <a:endParaRPr lang="el-GR"/>
          </a:p>
        </p:txBody>
      </p:sp>
    </p:spTree>
    <p:extLst>
      <p:ext uri="{BB962C8B-B14F-4D97-AF65-F5344CB8AC3E}">
        <p14:creationId xmlns:p14="http://schemas.microsoft.com/office/powerpoint/2010/main" val="2880471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Αρχείο μαθητευόμενου </a:t>
            </a:r>
            <a:br>
              <a:rPr lang="el-GR" dirty="0" smtClean="0"/>
            </a:br>
            <a:r>
              <a:rPr lang="el-GR" dirty="0" smtClean="0"/>
              <a:t>στο ΕΠΑΛ (2/2)</a:t>
            </a:r>
            <a:endParaRPr lang="el-GR" dirty="0"/>
          </a:p>
        </p:txBody>
      </p:sp>
      <p:sp>
        <p:nvSpPr>
          <p:cNvPr id="3" name="Θέση περιεχομένου 2"/>
          <p:cNvSpPr>
            <a:spLocks noGrp="1"/>
          </p:cNvSpPr>
          <p:nvPr>
            <p:ph idx="1"/>
          </p:nvPr>
        </p:nvSpPr>
        <p:spPr>
          <a:xfrm>
            <a:off x="467544" y="1700808"/>
            <a:ext cx="8229600" cy="4525963"/>
          </a:xfrm>
        </p:spPr>
        <p:txBody>
          <a:bodyPr>
            <a:normAutofit fontScale="55000" lnSpcReduction="20000"/>
          </a:bodyPr>
          <a:lstStyle/>
          <a:p>
            <a:pPr algn="just"/>
            <a:r>
              <a:rPr lang="el-GR" dirty="0" smtClean="0"/>
              <a:t>Αντίγραφα του έντυπου «Ε3.4 Αναγγελία Έναρξης/Μεταβολών Σύμβασης Μαθητείας» του εργοδότη από το ΕΡΓΑΝΗ για την έναρξη και λήξη της μαθητείας</a:t>
            </a:r>
          </a:p>
          <a:p>
            <a:pPr algn="just"/>
            <a:r>
              <a:rPr lang="el-GR" dirty="0" smtClean="0"/>
              <a:t>Βεβαίωση παρακολούθησης «Μεταλυκειακού έτους – τάξης μαθητείας» του μαθητευόμενου </a:t>
            </a:r>
          </a:p>
          <a:p>
            <a:pPr algn="just"/>
            <a:r>
              <a:rPr lang="el-GR" dirty="0" smtClean="0"/>
              <a:t>Μητρώο «Μεταλυκειακού έτους - τάξης μαθητείας»</a:t>
            </a:r>
          </a:p>
          <a:p>
            <a:pPr algn="just"/>
            <a:r>
              <a:rPr lang="el-GR" dirty="0" smtClean="0"/>
              <a:t>Πιστοποιητικό «Μεταλυκειακό έτος – τάξη μαθητείας ΕΠΑΛ» (για στρατολογική χρήση) (αν έχει ζητηθεί από τον μαθητευόμενο)</a:t>
            </a:r>
          </a:p>
          <a:p>
            <a:pPr algn="just"/>
            <a:r>
              <a:rPr lang="el-GR" dirty="0" smtClean="0"/>
              <a:t>Δικαιολογητικά απουσιών λόγω ασθένειας</a:t>
            </a:r>
          </a:p>
          <a:p>
            <a:pPr algn="just"/>
            <a:r>
              <a:rPr lang="el-GR" dirty="0" smtClean="0"/>
              <a:t>Αξιολόγηση εργαστηριακού μαθήματος</a:t>
            </a:r>
          </a:p>
          <a:p>
            <a:pPr algn="just"/>
            <a:r>
              <a:rPr lang="el-GR" dirty="0" smtClean="0"/>
              <a:t>Έκθεση αξιολόγησης του μαθητευόμενου στο χώρο εργασίας</a:t>
            </a:r>
          </a:p>
          <a:p>
            <a:pPr algn="just"/>
            <a:r>
              <a:rPr lang="el-GR" dirty="0" smtClean="0"/>
              <a:t>Έγγραφο του Διευθυντή του ΕΠΑΛ σε περίπτωση υπέρβασης απουσιών και καταγγελίας σύμβασης</a:t>
            </a:r>
          </a:p>
          <a:p>
            <a:pPr algn="just"/>
            <a:r>
              <a:rPr lang="el-GR" dirty="0" smtClean="0"/>
              <a:t>Όλα τα απαραίτητα έγγραφα για την ορθή εφαρμογή και υλοποίηση της τάξης μαθητείας </a:t>
            </a:r>
          </a:p>
          <a:p>
            <a:pPr algn="just"/>
            <a:r>
              <a:rPr lang="el-GR" dirty="0" smtClean="0"/>
              <a:t>Αντίγραφα Αναλυτικής Περιοδικής Δήλωσης του ΕΦΚΑ (ΑΠΔ) του τελευταίου μήνα εργασίας του μαθητευόμενου από τον εργοδότη σε περίπτωση οικειοθελούς αποχώρησης από το πρόγραμμα μαθητείας</a:t>
            </a:r>
          </a:p>
          <a:p>
            <a:endParaRPr lang="el-GR" dirty="0" smtClean="0"/>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18</a:t>
            </a:fld>
            <a:endParaRPr lang="el-GR"/>
          </a:p>
        </p:txBody>
      </p:sp>
    </p:spTree>
    <p:extLst>
      <p:ext uri="{BB962C8B-B14F-4D97-AF65-F5344CB8AC3E}">
        <p14:creationId xmlns:p14="http://schemas.microsoft.com/office/powerpoint/2010/main" val="3697075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Αρχείο Πράξης στον Εργοδότη</a:t>
            </a: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b="1" dirty="0" smtClean="0"/>
              <a:t>Στο αρχείο της Πράξης φυλάσσονται:</a:t>
            </a:r>
          </a:p>
          <a:p>
            <a:r>
              <a:rPr lang="el-GR" dirty="0" smtClean="0"/>
              <a:t>Μηνιαία </a:t>
            </a:r>
            <a:r>
              <a:rPr lang="el-GR" dirty="0"/>
              <a:t>Δελτία απασχόλησης «Μεταλυκειακού Έτους - Τάξης Μαθητείας» (Παρουσιολόγιο για τον εργοδότη)</a:t>
            </a:r>
            <a:endParaRPr lang="el-GR" sz="3600" dirty="0"/>
          </a:p>
          <a:p>
            <a:r>
              <a:rPr lang="el-GR" dirty="0"/>
              <a:t>Ημερολόγια Μάθησης </a:t>
            </a:r>
            <a:endParaRPr lang="el-GR" sz="3600" dirty="0"/>
          </a:p>
          <a:p>
            <a:r>
              <a:rPr lang="el-GR" dirty="0"/>
              <a:t>Αντίγραφο της Έκθεση παρακολούθησης προγράμματος «Μεταλυκειακού Έτους - Τάξης Μαθητείας» του επόπτη εκπαιδευτικού</a:t>
            </a:r>
            <a:endParaRPr lang="el-GR" sz="3600" dirty="0"/>
          </a:p>
          <a:p>
            <a:r>
              <a:rPr lang="el-GR" dirty="0"/>
              <a:t>Έντυπα «Ε3.4 Αναγγελία Έναρξης/Μεταβολών Σύμβασης Μαθητείας» από το ΕΡΓΑΝΗ για την έναρξη και λήξη της σύμβασης</a:t>
            </a:r>
            <a:endParaRPr lang="el-GR" sz="3600" dirty="0"/>
          </a:p>
          <a:p>
            <a:r>
              <a:rPr lang="el-GR" dirty="0"/>
              <a:t>Δικαιολογητικά αναρρωτικών και κανονικών αδειών</a:t>
            </a:r>
            <a:endParaRPr lang="el-GR" sz="3600" dirty="0"/>
          </a:p>
          <a:p>
            <a:r>
              <a:rPr lang="el-GR" dirty="0"/>
              <a:t>Έκθεση αξιολόγηση μαθητευόμενου στο χώρο εργασίας</a:t>
            </a:r>
            <a:endParaRPr lang="el-GR" sz="3600" dirty="0"/>
          </a:p>
          <a:p>
            <a:r>
              <a:rPr lang="el-GR" dirty="0"/>
              <a:t>Αναλυτική Περιοδική Δήλωση (ΑΠΔ)</a:t>
            </a:r>
            <a:endParaRPr lang="el-GR" sz="3600" dirty="0"/>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19</a:t>
            </a:fld>
            <a:endParaRPr lang="el-GR"/>
          </a:p>
        </p:txBody>
      </p:sp>
    </p:spTree>
    <p:extLst>
      <p:ext uri="{BB962C8B-B14F-4D97-AF65-F5344CB8AC3E}">
        <p14:creationId xmlns:p14="http://schemas.microsoft.com/office/powerpoint/2010/main" val="4076905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Εισαγωγή</a:t>
            </a:r>
            <a:endParaRPr lang="el-GR" dirty="0"/>
          </a:p>
        </p:txBody>
      </p:sp>
      <p:sp>
        <p:nvSpPr>
          <p:cNvPr id="3" name="Θέση περιεχομένου 2"/>
          <p:cNvSpPr>
            <a:spLocks noGrp="1"/>
          </p:cNvSpPr>
          <p:nvPr>
            <p:ph idx="1"/>
          </p:nvPr>
        </p:nvSpPr>
        <p:spPr>
          <a:xfrm>
            <a:off x="457200" y="2204864"/>
            <a:ext cx="8229600" cy="3921301"/>
          </a:xfrm>
        </p:spPr>
        <p:txBody>
          <a:bodyPr>
            <a:normAutofit/>
          </a:bodyPr>
          <a:lstStyle/>
          <a:p>
            <a:pPr marL="0" indent="0" algn="ctr">
              <a:buNone/>
            </a:pPr>
            <a:r>
              <a:rPr lang="el-GR" dirty="0" smtClean="0"/>
              <a:t>Συνοπτική παρουσίαση μέρους των σημαντικότερων διαδικασιών που απαιτούνται για την υλοποίηση της μαθητείας</a:t>
            </a:r>
          </a:p>
          <a:p>
            <a:pPr marL="0" indent="0">
              <a:buNone/>
            </a:pPr>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2</a:t>
            </a:fld>
            <a:endParaRPr lang="el-GR"/>
          </a:p>
        </p:txBody>
      </p:sp>
    </p:spTree>
    <p:extLst>
      <p:ext uri="{BB962C8B-B14F-4D97-AF65-F5344CB8AC3E}">
        <p14:creationId xmlns:p14="http://schemas.microsoft.com/office/powerpoint/2010/main" val="3106821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Αναπλήρωση διδακτικών ωρών </a:t>
            </a:r>
            <a:br>
              <a:rPr lang="el-GR" dirty="0" smtClean="0"/>
            </a:br>
            <a:r>
              <a:rPr lang="el-GR" dirty="0" smtClean="0"/>
              <a:t>στο ΕΠΑΛ</a:t>
            </a:r>
            <a:endParaRPr lang="el-GR" dirty="0"/>
          </a:p>
        </p:txBody>
      </p:sp>
      <p:sp>
        <p:nvSpPr>
          <p:cNvPr id="3" name="Θέση περιεχομένου 2"/>
          <p:cNvSpPr>
            <a:spLocks noGrp="1"/>
          </p:cNvSpPr>
          <p:nvPr>
            <p:ph idx="1"/>
          </p:nvPr>
        </p:nvSpPr>
        <p:spPr/>
        <p:txBody>
          <a:bodyPr>
            <a:normAutofit fontScale="92500"/>
          </a:bodyPr>
          <a:lstStyle/>
          <a:p>
            <a:pPr lvl="0" algn="just"/>
            <a:r>
              <a:rPr lang="el-GR" sz="3000" dirty="0"/>
              <a:t>Σ</a:t>
            </a:r>
            <a:r>
              <a:rPr lang="el-GR" sz="3000" dirty="0" smtClean="0"/>
              <a:t>ε περίπτωση που δεν πραγματοποιείται η διδασκαλία κάποιων ωρών για οποιοδήποτε λόγο:</a:t>
            </a:r>
          </a:p>
          <a:p>
            <a:pPr lvl="1" algn="just"/>
            <a:r>
              <a:rPr lang="el-GR" sz="2600" dirty="0" smtClean="0"/>
              <a:t>Εισήγηση του διδάσκοντα εκπαιδευτικού με την οποία προτείνει την αναμόρφωση του ωρολογίου προγράμματος  </a:t>
            </a:r>
          </a:p>
          <a:p>
            <a:pPr lvl="1" algn="just"/>
            <a:r>
              <a:rPr lang="el-GR" sz="2600" dirty="0" smtClean="0"/>
              <a:t>Καταχώρηση στο Βιβλίο Πράξεων του Διευθυντή του ΕΠΑΛ</a:t>
            </a:r>
          </a:p>
          <a:p>
            <a:pPr lvl="0" algn="just"/>
            <a:r>
              <a:rPr lang="el-GR" sz="3000" dirty="0" smtClean="0"/>
              <a:t>Οι </a:t>
            </a:r>
            <a:r>
              <a:rPr lang="el-GR" sz="3000" dirty="0"/>
              <a:t>διδακτικές ώρες αναπληρώνονται μέχρι την ολοκλήρωση της συνολικής διάρκειας του προγράμματος εργαστηριακών μαθημάτων της ειδικότητας </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20</a:t>
            </a:fld>
            <a:endParaRPr lang="el-GR"/>
          </a:p>
        </p:txBody>
      </p:sp>
    </p:spTree>
    <p:extLst>
      <p:ext uri="{BB962C8B-B14F-4D97-AF65-F5344CB8AC3E}">
        <p14:creationId xmlns:p14="http://schemas.microsoft.com/office/powerpoint/2010/main" val="2653348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Πληροφοριακό Σύστημα Διαχείρισης Μαθητείας - ΠΣΔΜ</a:t>
            </a:r>
            <a:endParaRPr lang="el-GR" dirty="0"/>
          </a:p>
        </p:txBody>
      </p:sp>
      <p:sp>
        <p:nvSpPr>
          <p:cNvPr id="3" name="Θέση περιεχομένου 2"/>
          <p:cNvSpPr>
            <a:spLocks noGrp="1"/>
          </p:cNvSpPr>
          <p:nvPr>
            <p:ph idx="1"/>
          </p:nvPr>
        </p:nvSpPr>
        <p:spPr>
          <a:xfrm>
            <a:off x="457200" y="1916832"/>
            <a:ext cx="8229600" cy="4209333"/>
          </a:xfrm>
        </p:spPr>
        <p:txBody>
          <a:bodyPr>
            <a:normAutofit fontScale="32500" lnSpcReduction="20000"/>
          </a:bodyPr>
          <a:lstStyle/>
          <a:p>
            <a:pPr lvl="0" algn="just"/>
            <a:r>
              <a:rPr lang="el-GR" sz="6200" dirty="0" smtClean="0"/>
              <a:t>Καταχώρηση όλων των ζητούμενων, απαραίτητων, στοιχείων των μαθητευόμενων και των εργοδοτών στο ΠΣΔΜ όπως για παράδειγμα:</a:t>
            </a:r>
          </a:p>
          <a:p>
            <a:pPr lvl="1" algn="just"/>
            <a:r>
              <a:rPr lang="el-GR" sz="5500" dirty="0" smtClean="0"/>
              <a:t>Δημιουργία χρηστών στο ΠΣΔΜ για τους μαθητευομένους</a:t>
            </a:r>
          </a:p>
          <a:p>
            <a:pPr lvl="1" algn="just"/>
            <a:r>
              <a:rPr lang="el-GR" sz="5500" dirty="0" smtClean="0"/>
              <a:t>Καταχώρηση σε μηνιαία βάση (σε συνεργασία με τους εκπαιδευτικούς που εποπτεύουν κάθε τάξη μαθητείας) των παρουσιών των μαθητευόμενων, στο ΕΠΑΛ και στον εργοδότη, στο ΠΣΔΜ ώστε να υπολογίζεται και να κατατίθεται από την ΕΔ ΕΣΠΑ, Τομέα Παιδείας, η επιδότηση τους, απευθείας στον λογαριασμό τους</a:t>
            </a:r>
          </a:p>
          <a:p>
            <a:pPr algn="just"/>
            <a:r>
              <a:rPr lang="el-GR" sz="6200" dirty="0" smtClean="0"/>
              <a:t>Η ορθή καταχώρηση των στοιχείων γίνεται με ευθύνη του Διευθυντή</a:t>
            </a:r>
          </a:p>
          <a:p>
            <a:pPr algn="just"/>
            <a:r>
              <a:rPr lang="el-GR" sz="6200" dirty="0" smtClean="0"/>
              <a:t>Αποστολή των καταστάσεων παρουσιών στην ΕΔ ΕΣΠΑ, Τομέα Παιδείας έως τις 15 κάθε μήνα </a:t>
            </a:r>
          </a:p>
          <a:p>
            <a:pPr algn="just"/>
            <a:r>
              <a:rPr lang="el-GR" sz="6200" b="1" dirty="0" smtClean="0"/>
              <a:t>Η επιδότηση κατατίθεται μαζικά σε όλους τους μαθητευόμενους, συνεπώς καθυστερήσεις στην καταχώρηση παρουσιών και αποστολή τους καθυστερεί όλες τις πληρωμές</a:t>
            </a:r>
          </a:p>
          <a:p>
            <a:pPr algn="just"/>
            <a:endParaRPr lang="el-GR" sz="6200" b="1" dirty="0" smtClean="0"/>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21</a:t>
            </a:fld>
            <a:endParaRPr lang="el-GR"/>
          </a:p>
        </p:txBody>
      </p:sp>
    </p:spTree>
    <p:extLst>
      <p:ext uri="{BB962C8B-B14F-4D97-AF65-F5344CB8AC3E}">
        <p14:creationId xmlns:p14="http://schemas.microsoft.com/office/powerpoint/2010/main" val="1372628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Μεταλυκειακό Έτος - Τάξη Μαθητείας</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Διάρκεια Μεταλυκειακού Έτους: 9 μήνες</a:t>
            </a:r>
          </a:p>
          <a:p>
            <a:r>
              <a:rPr lang="el-GR" dirty="0" smtClean="0"/>
              <a:t>«Πρόγραμμα εργαστηριακών μαθημάτων» της ειδικότητας στο ΕΠΑΛ: 203 ώρες</a:t>
            </a:r>
          </a:p>
          <a:p>
            <a:pPr lvl="1"/>
            <a:r>
              <a:rPr lang="el-GR" dirty="0" smtClean="0"/>
              <a:t>1 ημέρα την εβδομάδα - 7 διδακτικές ώρες</a:t>
            </a:r>
          </a:p>
          <a:p>
            <a:r>
              <a:rPr lang="el-GR" dirty="0" smtClean="0"/>
              <a:t>«Πρόγραμμα εκπαίδευσης στο χώρο εργασίας» </a:t>
            </a:r>
          </a:p>
          <a:p>
            <a:pPr lvl="1"/>
            <a:r>
              <a:rPr lang="el-GR" dirty="0" smtClean="0"/>
              <a:t>Διάρκεια 28 ώρες εβδομαδιαίως - 4 ημέρες την εβδομάδα ΑΥΣΤΗΡΑ (όχι αναπληρώσεις) </a:t>
            </a:r>
          </a:p>
          <a:p>
            <a:pPr lvl="1"/>
            <a:r>
              <a:rPr lang="el-GR" dirty="0" smtClean="0"/>
              <a:t>Εξαιρέσεις: Επίσημες αργίες, κλειστός εργοδότης. </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3</a:t>
            </a:fld>
            <a:endParaRPr lang="el-GR"/>
          </a:p>
        </p:txBody>
      </p:sp>
    </p:spTree>
    <p:extLst>
      <p:ext uri="{BB962C8B-B14F-4D97-AF65-F5344CB8AC3E}">
        <p14:creationId xmlns:p14="http://schemas.microsoft.com/office/powerpoint/2010/main" val="1590361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Σύμβαση Μαθητείας</a:t>
            </a:r>
            <a:endParaRPr lang="el-GR" dirty="0"/>
          </a:p>
        </p:txBody>
      </p:sp>
      <p:sp>
        <p:nvSpPr>
          <p:cNvPr id="3" name="Θέση περιεχομένου 2"/>
          <p:cNvSpPr>
            <a:spLocks noGrp="1"/>
          </p:cNvSpPr>
          <p:nvPr>
            <p:ph idx="1"/>
          </p:nvPr>
        </p:nvSpPr>
        <p:spPr/>
        <p:txBody>
          <a:bodyPr>
            <a:normAutofit/>
          </a:bodyPr>
          <a:lstStyle/>
          <a:p>
            <a:pPr lvl="0" algn="just"/>
            <a:r>
              <a:rPr lang="el-GR" dirty="0" smtClean="0"/>
              <a:t>Υπογραφή Σύμβασης: </a:t>
            </a:r>
          </a:p>
          <a:p>
            <a:pPr lvl="1" algn="just"/>
            <a:r>
              <a:rPr lang="el-GR" dirty="0" smtClean="0"/>
              <a:t>Ο Εργοδότης και ο μαθητευόμενος</a:t>
            </a:r>
          </a:p>
          <a:p>
            <a:pPr lvl="0" algn="just"/>
            <a:r>
              <a:rPr lang="el-GR" dirty="0" smtClean="0"/>
              <a:t>Θεώρηση Σύμβασης:</a:t>
            </a:r>
          </a:p>
          <a:p>
            <a:pPr lvl="1" algn="just"/>
            <a:r>
              <a:rPr lang="el-GR" dirty="0" smtClean="0"/>
              <a:t>Ο Διευθυντής του ΕΠΑΛ</a:t>
            </a:r>
          </a:p>
          <a:p>
            <a:pPr lvl="0" algn="just"/>
            <a:r>
              <a:rPr lang="el-GR" dirty="0" smtClean="0"/>
              <a:t>Η </a:t>
            </a:r>
            <a:r>
              <a:rPr lang="el-GR" dirty="0"/>
              <a:t>Σύμβαση Μαθητείας συντάσσεται σε τρία (3) πρωτότυπα και λαμβάνουν από ένα ο εργοδότης, το ΕΠΑΛ και ο μαθητευόμενος</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4</a:t>
            </a:fld>
            <a:endParaRPr lang="el-GR"/>
          </a:p>
        </p:txBody>
      </p:sp>
    </p:spTree>
    <p:extLst>
      <p:ext uri="{BB962C8B-B14F-4D97-AF65-F5344CB8AC3E}">
        <p14:creationId xmlns:p14="http://schemas.microsoft.com/office/powerpoint/2010/main" val="1537563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Επιδότηση (1/2)</a:t>
            </a:r>
            <a:endParaRPr lang="el-GR" dirty="0"/>
          </a:p>
        </p:txBody>
      </p:sp>
      <p:sp>
        <p:nvSpPr>
          <p:cNvPr id="3" name="Θέση περιεχομένου 2"/>
          <p:cNvSpPr>
            <a:spLocks noGrp="1"/>
          </p:cNvSpPr>
          <p:nvPr>
            <p:ph idx="1"/>
          </p:nvPr>
        </p:nvSpPr>
        <p:spPr/>
        <p:txBody>
          <a:bodyPr>
            <a:normAutofit fontScale="55000" lnSpcReduction="20000"/>
          </a:bodyPr>
          <a:lstStyle/>
          <a:p>
            <a:pPr lvl="0"/>
            <a:r>
              <a:rPr lang="el-GR" b="1" dirty="0"/>
              <a:t>Το ποσοστό αποζημίωσης των μαθητευόμενων</a:t>
            </a:r>
            <a:r>
              <a:rPr lang="el-GR" dirty="0"/>
              <a:t> του «Μεταλυκειακού Έτους - Τάξης Μαθητείας» ορίζεται στο εβδομήντα πέντε τοις εκατό (75%) επί του νόμιμου, νομοθετημένου, κατώτατου ορίου του ημερομισθίου του ανειδίκευτου εργάτη, ήτοι </a:t>
            </a:r>
          </a:p>
          <a:p>
            <a:pPr lvl="1"/>
            <a:r>
              <a:rPr lang="el-GR" dirty="0"/>
              <a:t>17,12€ για τους μαθητευόμενους κάτω των 25 </a:t>
            </a:r>
            <a:r>
              <a:rPr lang="el-GR" dirty="0" smtClean="0"/>
              <a:t>ετών</a:t>
            </a:r>
            <a:endParaRPr lang="el-GR" dirty="0"/>
          </a:p>
          <a:p>
            <a:pPr lvl="1"/>
            <a:r>
              <a:rPr lang="el-GR" dirty="0"/>
              <a:t>19,64€ για τους μαθητευόμενους άνω των 25 ετών </a:t>
            </a:r>
          </a:p>
          <a:p>
            <a:r>
              <a:rPr lang="el-GR" dirty="0" smtClean="0"/>
              <a:t>Καθαρό εισπραττόμενο ποσό από τον μαθητευόμενο:</a:t>
            </a:r>
          </a:p>
          <a:p>
            <a:pPr lvl="1"/>
            <a:r>
              <a:rPr lang="el-GR" dirty="0" smtClean="0"/>
              <a:t>&lt; </a:t>
            </a:r>
            <a:r>
              <a:rPr lang="el-GR" dirty="0" smtClean="0"/>
              <a:t>25 ετών: 16,84€ </a:t>
            </a:r>
          </a:p>
          <a:p>
            <a:pPr lvl="1"/>
            <a:r>
              <a:rPr lang="el-GR" dirty="0" smtClean="0"/>
              <a:t> &gt;= 25 ετών: 19,32€</a:t>
            </a:r>
          </a:p>
          <a:p>
            <a:r>
              <a:rPr lang="el-GR" dirty="0" smtClean="0"/>
              <a:t>Συνολική: Επιβάρυνση του εργοδότη: 9,35€</a:t>
            </a:r>
          </a:p>
          <a:p>
            <a:r>
              <a:rPr lang="el-GR" dirty="0" smtClean="0"/>
              <a:t>Μέρος </a:t>
            </a:r>
            <a:r>
              <a:rPr lang="el-GR" dirty="0"/>
              <a:t>της αποζημίωσης επιδοτείται από το ΥΠΠΕΘ μέσω της Επιτελικής Δομής ΕΣΠΑ και καταβάλλεται από τον Ειδικό Λογαριασμό στους μαθητευόμενους. Το υπολειπόμενο ποσό της αποζημίωσης, συμπεριλαμβανομένων των νόμιμων ασφαλιστικών εισφορών, καταβάλλεται μηνιαίως από τον εργοδότη</a:t>
            </a:r>
          </a:p>
          <a:p>
            <a:pPr lvl="0"/>
            <a:r>
              <a:rPr lang="el-GR" dirty="0" smtClean="0"/>
              <a:t>Το </a:t>
            </a:r>
            <a:r>
              <a:rPr lang="el-GR" dirty="0"/>
              <a:t>ποσό της επιδότησης του ΥΠΠΕΘ ορίζεται στα 11,00€ για κάθε ημέρα του «Προγράμματος Μαθητείας στο χώρο εργασίας» για μαθητευόμενους κάτω των 25 ετών και στα 14€ για τους μαθητευόμενους άνω των 25 ετών</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5</a:t>
            </a:fld>
            <a:endParaRPr lang="el-GR"/>
          </a:p>
        </p:txBody>
      </p:sp>
    </p:spTree>
    <p:extLst>
      <p:ext uri="{BB962C8B-B14F-4D97-AF65-F5344CB8AC3E}">
        <p14:creationId xmlns:p14="http://schemas.microsoft.com/office/powerpoint/2010/main" val="744812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Επιδότηση (2/2)</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επιδότηση δεν καταβάλλεται από το ΥΠΠΕΘ για τις ημέρες της κανονικής άδειας, ασθένειας, δώρων και λοιπών επιδομάτων, (όπου αυτά εξακολουθούν να ισχύουν)</a:t>
            </a:r>
          </a:p>
          <a:p>
            <a:pPr lvl="0"/>
            <a:r>
              <a:rPr lang="el-GR" dirty="0" smtClean="0"/>
              <a:t>Στις περιπτώσεις κανονικής άδειας οι εργοδότες υποχρεούνται να καταβάλουν ολόκληρο το προβλεπόμενο ημερομίσθιο στους μαθητευόμενους. Στις περιπτώσεις απουσίας λόγω ασθένειας εφαρμόζονται οι διατάξεις των άρθρων 657-658 του Α.Κ.</a:t>
            </a:r>
          </a:p>
          <a:p>
            <a:pPr lvl="0"/>
            <a:r>
              <a:rPr lang="el-GR" dirty="0" smtClean="0"/>
              <a:t>Οι μαθητευόμενοι κατά το διάστημα της «Εκπαίδευσης στον χώρο εργασίας - Μαθητείας στον εργασιακό χώρο», υπάγονται στην ασφάλιση τόσο του κλάδου παροχών ασθένειας σε είδος, όσο και του κλάδου παροχών ασθένειας σε χρήμα, ο δε χρόνος ασφάλισής τους είναι συντάξιμος, διότι καταβάλλονται εισφορές για τους αντίστοιχους κλάδους κύριας και επικουρικής σύνταξης </a:t>
            </a:r>
          </a:p>
          <a:p>
            <a:endParaRPr lang="el-GR" dirty="0" smtClean="0"/>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6</a:t>
            </a:fld>
            <a:endParaRPr lang="el-GR"/>
          </a:p>
        </p:txBody>
      </p:sp>
    </p:spTree>
    <p:extLst>
      <p:ext uri="{BB962C8B-B14F-4D97-AF65-F5344CB8AC3E}">
        <p14:creationId xmlns:p14="http://schemas.microsoft.com/office/powerpoint/2010/main" val="78707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dirty="0" smtClean="0"/>
              <a:t>Όρια απουσιών στο </a:t>
            </a:r>
            <a:r>
              <a:rPr lang="el-GR" dirty="0"/>
              <a:t>ΕΠΑΛ </a:t>
            </a:r>
          </a:p>
        </p:txBody>
      </p:sp>
      <p:sp>
        <p:nvSpPr>
          <p:cNvPr id="3" name="Θέση περιεχομένου 2"/>
          <p:cNvSpPr>
            <a:spLocks noGrp="1"/>
          </p:cNvSpPr>
          <p:nvPr>
            <p:ph idx="1"/>
          </p:nvPr>
        </p:nvSpPr>
        <p:spPr/>
        <p:txBody>
          <a:bodyPr>
            <a:normAutofit fontScale="70000" lnSpcReduction="20000"/>
          </a:bodyPr>
          <a:lstStyle/>
          <a:p>
            <a:pPr algn="just"/>
            <a:r>
              <a:rPr lang="el-GR" dirty="0"/>
              <a:t>Τα όρια των απουσιών στο ΕΠΑΛ </a:t>
            </a:r>
            <a:r>
              <a:rPr lang="el-GR" dirty="0" smtClean="0"/>
              <a:t>πρέπει </a:t>
            </a:r>
            <a:r>
              <a:rPr lang="el-GR" dirty="0"/>
              <a:t>να ελέγχονται συνεχώς καθώς σε περίπτωση υπέρβασης τους διακόπτεται </a:t>
            </a:r>
            <a:r>
              <a:rPr lang="el-GR" dirty="0" smtClean="0"/>
              <a:t>η μαθητεία</a:t>
            </a:r>
          </a:p>
          <a:p>
            <a:pPr algn="just"/>
            <a:endParaRPr lang="el-GR" dirty="0" smtClean="0"/>
          </a:p>
          <a:p>
            <a:pPr algn="just"/>
            <a:r>
              <a:rPr lang="el-GR" b="1" u="sng" dirty="0" smtClean="0"/>
              <a:t>Όρια </a:t>
            </a:r>
            <a:r>
              <a:rPr lang="el-GR" b="1" u="sng" dirty="0"/>
              <a:t>απουσιών στο ΕΠΑΛ: </a:t>
            </a:r>
            <a:endParaRPr lang="el-GR" dirty="0" smtClean="0"/>
          </a:p>
          <a:p>
            <a:pPr lvl="1" algn="just"/>
            <a:r>
              <a:rPr lang="el-GR" dirty="0" smtClean="0"/>
              <a:t>Για </a:t>
            </a:r>
            <a:r>
              <a:rPr lang="el-GR" dirty="0"/>
              <a:t>το εργαστηριακό μάθημα της </a:t>
            </a:r>
            <a:r>
              <a:rPr lang="el-GR" dirty="0" smtClean="0"/>
              <a:t>ειδικότητας: Δεν </a:t>
            </a:r>
            <a:r>
              <a:rPr lang="el-GR" dirty="0"/>
              <a:t>μπορεί να υπερβαίνει το 10% του συνολικού αριθμού ωρών του Προγράμματος. </a:t>
            </a:r>
            <a:r>
              <a:rPr lang="el-GR" b="1" dirty="0" smtClean="0"/>
              <a:t>Συνεπώς οι αδικαιολόγητες απουσίες δεν μπορούν να υπερβούν τις 20 απουσίες</a:t>
            </a:r>
            <a:endParaRPr lang="el-GR" dirty="0" smtClean="0"/>
          </a:p>
          <a:p>
            <a:pPr lvl="1" algn="just"/>
            <a:r>
              <a:rPr lang="el-GR" dirty="0" smtClean="0"/>
              <a:t>Σε </a:t>
            </a:r>
            <a:r>
              <a:rPr lang="el-GR" dirty="0"/>
              <a:t>περιπτώσεις ασθένειας με κατάθεση δικαιολογητικού από Δημόσιο φορέα δύναται το παραπάνω ποσοστό να αυξάνεται κατά 5%. </a:t>
            </a:r>
            <a:r>
              <a:rPr lang="el-GR" b="1" dirty="0" smtClean="0"/>
              <a:t>Οι δικαιολογημένες </a:t>
            </a:r>
            <a:r>
              <a:rPr lang="el-GR" b="1" dirty="0"/>
              <a:t>(ασθένεια με κατάθεση δικαιολογητικού από Δημόσιο φορέα) </a:t>
            </a:r>
            <a:r>
              <a:rPr lang="el-GR" b="1" dirty="0" smtClean="0"/>
              <a:t>δεν μπορούν να υπερβούν τις 10 απουσίες</a:t>
            </a:r>
            <a:endParaRPr lang="el-GR" dirty="0" smtClean="0"/>
          </a:p>
          <a:p>
            <a:pPr algn="just"/>
            <a:r>
              <a:rPr lang="el-GR" sz="3100" dirty="0" smtClean="0"/>
              <a:t>Σε </a:t>
            </a:r>
            <a:r>
              <a:rPr lang="el-GR" sz="3100" dirty="0"/>
              <a:t>περίπτωση υπέρβασης των ανωτέρω ορίων ο Διευθυντής του ΕΠΑΛ προβαίνει στις περιγραφόμενες κινήσεις για τη διακοπή της μαθητείας </a:t>
            </a:r>
          </a:p>
          <a:p>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7</a:t>
            </a:fld>
            <a:endParaRPr lang="el-GR"/>
          </a:p>
        </p:txBody>
      </p:sp>
    </p:spTree>
    <p:extLst>
      <p:ext uri="{BB962C8B-B14F-4D97-AF65-F5344CB8AC3E}">
        <p14:creationId xmlns:p14="http://schemas.microsoft.com/office/powerpoint/2010/main" val="2519380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dirty="0" smtClean="0"/>
              <a:t>Μηνιαία παρουσιολόγια μαθητευόμενων στο ΕΠΑΛ</a:t>
            </a:r>
            <a:endParaRPr lang="el-GR" sz="4000" dirty="0"/>
          </a:p>
        </p:txBody>
      </p:sp>
      <p:sp>
        <p:nvSpPr>
          <p:cNvPr id="3" name="Θέση περιεχομένου 2"/>
          <p:cNvSpPr>
            <a:spLocks noGrp="1"/>
          </p:cNvSpPr>
          <p:nvPr>
            <p:ph idx="1"/>
          </p:nvPr>
        </p:nvSpPr>
        <p:spPr/>
        <p:txBody>
          <a:bodyPr>
            <a:normAutofit fontScale="70000" lnSpcReduction="20000"/>
          </a:bodyPr>
          <a:lstStyle/>
          <a:p>
            <a:pPr lvl="0" algn="just"/>
            <a:endParaRPr lang="el-GR" dirty="0" smtClean="0"/>
          </a:p>
          <a:p>
            <a:pPr lvl="0" algn="just"/>
            <a:r>
              <a:rPr lang="el-GR" dirty="0" smtClean="0"/>
              <a:t>Ο </a:t>
            </a:r>
            <a:r>
              <a:rPr lang="el-GR" dirty="0"/>
              <a:t>Διευθυντής </a:t>
            </a:r>
            <a:r>
              <a:rPr lang="el-GR" dirty="0" smtClean="0"/>
              <a:t>του ΕΠΑΛ συμπληρώνει στο παρουσιολόγιο, </a:t>
            </a:r>
            <a:r>
              <a:rPr lang="el-GR" dirty="0"/>
              <a:t>μόνο τις ημέρες </a:t>
            </a:r>
            <a:r>
              <a:rPr lang="el-GR" dirty="0" smtClean="0"/>
              <a:t>που το ΕΠΑΛ λειτουργεί </a:t>
            </a:r>
            <a:r>
              <a:rPr lang="el-GR" dirty="0"/>
              <a:t>και ο μαθητευόμενος οφείλει να είναι παρών, τις </a:t>
            </a:r>
            <a:r>
              <a:rPr lang="el-GR" dirty="0" smtClean="0"/>
              <a:t>διδακτικές </a:t>
            </a:r>
            <a:r>
              <a:rPr lang="el-GR" dirty="0"/>
              <a:t>ώρες παρουσίας ή απουσίας </a:t>
            </a:r>
            <a:r>
              <a:rPr lang="el-GR" dirty="0" smtClean="0"/>
              <a:t>του</a:t>
            </a:r>
          </a:p>
          <a:p>
            <a:pPr lvl="0" algn="just"/>
            <a:r>
              <a:rPr lang="el-GR" dirty="0" smtClean="0"/>
              <a:t>Όταν </a:t>
            </a:r>
            <a:r>
              <a:rPr lang="el-GR" dirty="0"/>
              <a:t>δεν πραγματοποιείται το προγραμματισμένο </a:t>
            </a:r>
            <a:r>
              <a:rPr lang="el-GR" dirty="0" smtClean="0"/>
              <a:t>μάθημα, </a:t>
            </a:r>
            <a:r>
              <a:rPr lang="el-GR" dirty="0"/>
              <a:t>πχ αργίες, απουσία επόπτη εκπαιδευτικού κλπ. αναγράφεται η αιτία μη πραγματοποίησης του μαθήματος στην αντίστοιχη ημερομηνία </a:t>
            </a:r>
          </a:p>
          <a:p>
            <a:pPr lvl="0" algn="just"/>
            <a:r>
              <a:rPr lang="el-GR" dirty="0"/>
              <a:t>Σε περίπτωση απουσίας του μαθητευόμενου </a:t>
            </a:r>
            <a:r>
              <a:rPr lang="el-GR" dirty="0" smtClean="0"/>
              <a:t>συμπληρώνει τον </a:t>
            </a:r>
            <a:r>
              <a:rPr lang="el-GR" dirty="0"/>
              <a:t>λόγο απουσίας </a:t>
            </a:r>
            <a:r>
              <a:rPr lang="el-GR" dirty="0" smtClean="0"/>
              <a:t>(δικαιολογημένη – αδικαιολόγητη απουσία)</a:t>
            </a:r>
            <a:endParaRPr lang="el-GR" dirty="0"/>
          </a:p>
          <a:p>
            <a:pPr lvl="0" algn="just"/>
            <a:r>
              <a:rPr lang="el-GR" dirty="0"/>
              <a:t>Ο μαθητευόμενος και ο επόπτης εκπαιδευτικός </a:t>
            </a:r>
            <a:r>
              <a:rPr lang="el-GR" dirty="0" smtClean="0"/>
              <a:t>υπογράφουν εβδομαδιαίως μόνο </a:t>
            </a:r>
            <a:r>
              <a:rPr lang="el-GR" dirty="0"/>
              <a:t>τις ημέρες που είναι παρών (δεν υπογράφουν εκ των υστέρων σε απουσίες κλπ.) καθώς απαιτείται φυσική παρουσία για την υπογραφή</a:t>
            </a:r>
          </a:p>
          <a:p>
            <a:pPr algn="just"/>
            <a:r>
              <a:rPr lang="el-GR" dirty="0"/>
              <a:t>Ο Διευθυντής </a:t>
            </a:r>
            <a:r>
              <a:rPr lang="el-GR" dirty="0" smtClean="0"/>
              <a:t>του ΕΠΑΛ υπογράφει </a:t>
            </a:r>
            <a:r>
              <a:rPr lang="el-GR" dirty="0"/>
              <a:t>το συμπληρωμένο </a:t>
            </a:r>
            <a:r>
              <a:rPr lang="el-GR" dirty="0" smtClean="0"/>
              <a:t>παρουσιολόγιο κάθε μήνα</a:t>
            </a:r>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8</a:t>
            </a:fld>
            <a:endParaRPr lang="el-GR"/>
          </a:p>
        </p:txBody>
      </p:sp>
    </p:spTree>
    <p:extLst>
      <p:ext uri="{BB962C8B-B14F-4D97-AF65-F5344CB8AC3E}">
        <p14:creationId xmlns:p14="http://schemas.microsoft.com/office/powerpoint/2010/main" val="3036104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Όρια αδειών στον Εργοδότη </a:t>
            </a:r>
            <a:endParaRPr lang="el-GR" dirty="0"/>
          </a:p>
        </p:txBody>
      </p:sp>
      <p:sp>
        <p:nvSpPr>
          <p:cNvPr id="3" name="Θέση περιεχομένου 2"/>
          <p:cNvSpPr>
            <a:spLocks noGrp="1"/>
          </p:cNvSpPr>
          <p:nvPr>
            <p:ph idx="1"/>
          </p:nvPr>
        </p:nvSpPr>
        <p:spPr/>
        <p:txBody>
          <a:bodyPr>
            <a:normAutofit fontScale="62500" lnSpcReduction="20000"/>
          </a:bodyPr>
          <a:lstStyle/>
          <a:p>
            <a:pPr algn="just"/>
            <a:r>
              <a:rPr lang="el-GR" dirty="0" smtClean="0"/>
              <a:t>Τα όρια των αδειών στον Εργοδότη πρέπει να ελέγχονται συνεχώς καθώς σε περίπτωση υπέρβασης τους διακόπτεται η μαθητεία</a:t>
            </a:r>
          </a:p>
          <a:p>
            <a:pPr algn="just"/>
            <a:r>
              <a:rPr lang="el-GR" b="1" dirty="0" smtClean="0"/>
              <a:t>Κανονική </a:t>
            </a:r>
            <a:r>
              <a:rPr lang="el-GR" b="1" dirty="0"/>
              <a:t>άδεια: </a:t>
            </a:r>
            <a:r>
              <a:rPr lang="el-GR" dirty="0"/>
              <a:t>12 ημέρες </a:t>
            </a:r>
            <a:endParaRPr lang="el-GR" dirty="0" smtClean="0"/>
          </a:p>
          <a:p>
            <a:pPr algn="just"/>
            <a:r>
              <a:rPr lang="el-GR" b="1" dirty="0" smtClean="0"/>
              <a:t>Αναρρωτικές </a:t>
            </a:r>
            <a:r>
              <a:rPr lang="el-GR" b="1" dirty="0"/>
              <a:t>άδειες: </a:t>
            </a:r>
            <a:r>
              <a:rPr lang="el-GR" dirty="0"/>
              <a:t>Εφαρμόζονται οι διατάξεις των άρθρων 657-658 του Α.Κ. </a:t>
            </a:r>
            <a:endParaRPr lang="en-US" dirty="0" smtClean="0"/>
          </a:p>
          <a:p>
            <a:pPr lvl="1" algn="just"/>
            <a:r>
              <a:rPr lang="el-GR" dirty="0" smtClean="0"/>
              <a:t>Σε </a:t>
            </a:r>
            <a:r>
              <a:rPr lang="el-GR" dirty="0"/>
              <a:t>περίπτωση πολυήμερων αναρρωτικών αδειών απαιτείται η επικοινωνία με τη Διεύθυνση  Επαγγελματικής Εκπαίδευσης του ΥΠΠΕΘ ώστε να εξεταστεί το ενδεχόμενο παράτασης σύμβασης </a:t>
            </a:r>
          </a:p>
          <a:p>
            <a:pPr algn="just"/>
            <a:r>
              <a:rPr lang="el-GR" b="1" dirty="0"/>
              <a:t>Ο μαθητευόμενος δεν δικαιούται να λείπει αδικαιολόγητα από τον εργοδότη. Σε αυτήν την περίπτωση διακόπτεται η σύμβασης μαθητείας </a:t>
            </a:r>
            <a:endParaRPr lang="el-GR" sz="3600" dirty="0"/>
          </a:p>
          <a:p>
            <a:pPr algn="just"/>
            <a:r>
              <a:rPr lang="el-GR" b="1" dirty="0"/>
              <a:t>Ο μαθητευόμενος εργάζεται αυστηρά 4 ημέρες την εβδομάδα στον εργοδότη (εξαιρούμενων των ημερών κανονικής και αναρρωτικής άδειας, των επίσημων αργιών και του χρονικού διαστήματος που παραμένει κλειστός ο εργοδότης) και δεν αναπληρώνει μέρες τις οποίες δεν </a:t>
            </a:r>
            <a:r>
              <a:rPr lang="el-GR" b="1" dirty="0" smtClean="0"/>
              <a:t>εργάστηκε</a:t>
            </a:r>
            <a:endParaRPr lang="el-GR" dirty="0"/>
          </a:p>
        </p:txBody>
      </p:sp>
      <p:sp>
        <p:nvSpPr>
          <p:cNvPr id="4" name="Θέση υποσέλιδου 3"/>
          <p:cNvSpPr>
            <a:spLocks noGrp="1"/>
          </p:cNvSpPr>
          <p:nvPr>
            <p:ph type="ftr" sz="quarter" idx="11"/>
          </p:nvPr>
        </p:nvSpPr>
        <p:spPr/>
        <p:txBody>
          <a:bodyPr/>
          <a:lstStyle/>
          <a:p>
            <a:r>
              <a:rPr lang="el-GR" smtClean="0"/>
              <a:t>Μεταλυκειακό Έτος Τάξη Μαθητείας</a:t>
            </a:r>
            <a:endParaRPr lang="el-GR"/>
          </a:p>
        </p:txBody>
      </p:sp>
      <p:sp>
        <p:nvSpPr>
          <p:cNvPr id="5" name="Θέση αριθμού διαφάνειας 4"/>
          <p:cNvSpPr>
            <a:spLocks noGrp="1"/>
          </p:cNvSpPr>
          <p:nvPr>
            <p:ph type="sldNum" sz="quarter" idx="12"/>
          </p:nvPr>
        </p:nvSpPr>
        <p:spPr/>
        <p:txBody>
          <a:bodyPr/>
          <a:lstStyle/>
          <a:p>
            <a:fld id="{BE23240E-E09F-4337-848E-12889652BD19}" type="slidenum">
              <a:rPr lang="el-GR" smtClean="0"/>
              <a:t>9</a:t>
            </a:fld>
            <a:endParaRPr lang="el-GR"/>
          </a:p>
        </p:txBody>
      </p:sp>
    </p:spTree>
    <p:extLst>
      <p:ext uri="{BB962C8B-B14F-4D97-AF65-F5344CB8AC3E}">
        <p14:creationId xmlns:p14="http://schemas.microsoft.com/office/powerpoint/2010/main" val="1631344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TotalTime>
  <Words>1947</Words>
  <Application>Microsoft Office PowerPoint</Application>
  <PresentationFormat>Προβολή στην οθόνη (4:3)</PresentationFormat>
  <Paragraphs>184</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Μεταλυκειακό Έτος - Τάξη Μαθητείας</vt:lpstr>
      <vt:lpstr>Εισαγωγή</vt:lpstr>
      <vt:lpstr>Μεταλυκειακό Έτος - Τάξη Μαθητείας</vt:lpstr>
      <vt:lpstr>Σύμβαση Μαθητείας</vt:lpstr>
      <vt:lpstr>Επιδότηση (1/2)</vt:lpstr>
      <vt:lpstr>Επιδότηση (2/2)</vt:lpstr>
      <vt:lpstr>Όρια απουσιών στο ΕΠΑΛ </vt:lpstr>
      <vt:lpstr>Μηνιαία παρουσιολόγια μαθητευόμενων στο ΕΠΑΛ</vt:lpstr>
      <vt:lpstr>Όρια αδειών στον Εργοδότη </vt:lpstr>
      <vt:lpstr>Μηνιαία παρουσιολόγια μαθητευόμενων στον Εργοδότη</vt:lpstr>
      <vt:lpstr>Κλειστός Εργοδότης</vt:lpstr>
      <vt:lpstr>Διακοπή σύμβασης μαθητείας</vt:lpstr>
      <vt:lpstr>Απαιτούμενα Έντυπα/Ενέργειες για τη Διακοπή σύμβασης μαθητείας</vt:lpstr>
      <vt:lpstr>Ημερολόγιο μάθησης </vt:lpstr>
      <vt:lpstr>Αποστολή από τον Εργοδότη στο ΕΠΑΛ</vt:lpstr>
      <vt:lpstr>Αρχείο Πράξης του ΕΠΑΛ</vt:lpstr>
      <vt:lpstr>Αρχείο μαθητευόμενου  στο ΕΠΑΛ (1/2)</vt:lpstr>
      <vt:lpstr>Αρχείο μαθητευόμενου  στο ΕΠΑΛ (2/2)</vt:lpstr>
      <vt:lpstr>Αρχείο Πράξης στον Εργοδότη</vt:lpstr>
      <vt:lpstr>Αναπλήρωση διδακτικών ωρών  στο ΕΠΑΛ</vt:lpstr>
      <vt:lpstr>Πληροφοριακό Σύστημα Διαχείρισης Μαθητείας - ΠΣΔΜ</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Μαριάννα Γιοχάλα</dc:creator>
  <cp:lastModifiedBy>Μαριάννα Γιοχάλα</cp:lastModifiedBy>
  <cp:revision>29</cp:revision>
  <dcterms:created xsi:type="dcterms:W3CDTF">2017-12-10T20:49:54Z</dcterms:created>
  <dcterms:modified xsi:type="dcterms:W3CDTF">2017-12-12T10:18:09Z</dcterms:modified>
</cp:coreProperties>
</file>